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75" r:id="rId5"/>
    <p:sldMasterId id="2147483712" r:id="rId6"/>
  </p:sldMasterIdLst>
  <p:notesMasterIdLst>
    <p:notesMasterId r:id="rId25"/>
  </p:notesMasterIdLst>
  <p:handoutMasterIdLst>
    <p:handoutMasterId r:id="rId26"/>
  </p:handoutMasterIdLst>
  <p:sldIdLst>
    <p:sldId id="1231" r:id="rId7"/>
    <p:sldId id="1390" r:id="rId8"/>
    <p:sldId id="1356" r:id="rId9"/>
    <p:sldId id="1268" r:id="rId10"/>
    <p:sldId id="1294" r:id="rId11"/>
    <p:sldId id="1234" r:id="rId12"/>
    <p:sldId id="1262" r:id="rId13"/>
    <p:sldId id="1260" r:id="rId14"/>
    <p:sldId id="1261" r:id="rId15"/>
    <p:sldId id="1377" r:id="rId16"/>
    <p:sldId id="1302" r:id="rId17"/>
    <p:sldId id="1274" r:id="rId18"/>
    <p:sldId id="1309" r:id="rId19"/>
    <p:sldId id="1277" r:id="rId20"/>
    <p:sldId id="1297" r:id="rId21"/>
    <p:sldId id="1386" r:id="rId22"/>
    <p:sldId id="1313" r:id="rId23"/>
    <p:sldId id="131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5C9F8DB-BF69-42C1-9986-C018AD471CA4}">
          <p14:sldIdLst>
            <p14:sldId id="1231"/>
          </p14:sldIdLst>
        </p14:section>
        <p14:section name="Introduction" id="{DC48C29A-073E-4A8F-A95A-63082F96961F}">
          <p14:sldIdLst>
            <p14:sldId id="1390"/>
          </p14:sldIdLst>
        </p14:section>
        <p14:section name="The data" id="{2B9BF963-7B40-49B1-BD34-5271CF3998AB}">
          <p14:sldIdLst>
            <p14:sldId id="1356"/>
            <p14:sldId id="1268"/>
            <p14:sldId id="1294"/>
            <p14:sldId id="1234"/>
            <p14:sldId id="1262"/>
            <p14:sldId id="1260"/>
            <p14:sldId id="1261"/>
            <p14:sldId id="1377"/>
            <p14:sldId id="1302"/>
            <p14:sldId id="1274"/>
            <p14:sldId id="1309"/>
            <p14:sldId id="1277"/>
            <p14:sldId id="1297"/>
            <p14:sldId id="1386"/>
            <p14:sldId id="1313"/>
            <p14:sldId id="13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5B3815-400D-6C14-1CCB-56631930C663}" name="Martin Hird" initials="MH" userId="Martin Hird" providerId="None"/>
  <p188:author id="{3FDDDCAF-E490-94CC-B481-898548AB9DDC}" name="Scott Hartley" initials="SH" userId="S::scott@pressred.co.uk::da5851e2-eb73-4c9d-afd2-be7641e983ed" providerId="AD"/>
  <p188:author id="{64FA85E2-95EF-1481-CC5E-3AE2364B919C}" name="Liz Radley" initials="LR" userId="Liz Radle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in Hird" initials="MH [3]" lastIdx="8" clrIdx="6">
    <p:extLst>
      <p:ext uri="{19B8F6BF-5375-455C-9EA6-DF929625EA0E}">
        <p15:presenceInfo xmlns:p15="http://schemas.microsoft.com/office/powerpoint/2012/main" userId="Martin Hird" providerId="None"/>
      </p:ext>
    </p:extLst>
  </p:cmAuthor>
  <p:cmAuthor id="1" name="Liz Radley" initials="LR" lastIdx="244" clrIdx="0">
    <p:extLst>
      <p:ext uri="{19B8F6BF-5375-455C-9EA6-DF929625EA0E}">
        <p15:presenceInfo xmlns:p15="http://schemas.microsoft.com/office/powerpoint/2012/main" userId="aae0c5a9c4a6daf5" providerId="Windows Live"/>
      </p:ext>
    </p:extLst>
  </p:cmAuthor>
  <p:cmAuthor id="8" name="Emily Bradbury" initials="EB" lastIdx="10" clrIdx="7">
    <p:extLst>
      <p:ext uri="{19B8F6BF-5375-455C-9EA6-DF929625EA0E}">
        <p15:presenceInfo xmlns:p15="http://schemas.microsoft.com/office/powerpoint/2012/main" userId="Emily Bradbury" providerId="None"/>
      </p:ext>
    </p:extLst>
  </p:cmAuthor>
  <p:cmAuthor id="2" name="Martin Hird" initials="MH" lastIdx="123" clrIdx="1">
    <p:extLst>
      <p:ext uri="{19B8F6BF-5375-455C-9EA6-DF929625EA0E}">
        <p15:presenceInfo xmlns:p15="http://schemas.microsoft.com/office/powerpoint/2012/main" userId="eaad0c9c081c435d" providerId="Windows Live"/>
      </p:ext>
    </p:extLst>
  </p:cmAuthor>
  <p:cmAuthor id="3" name="Sarah Tague" initials="ST" lastIdx="8" clrIdx="2">
    <p:extLst>
      <p:ext uri="{19B8F6BF-5375-455C-9EA6-DF929625EA0E}">
        <p15:presenceInfo xmlns:p15="http://schemas.microsoft.com/office/powerpoint/2012/main" userId="Sarah Tague" providerId="None"/>
      </p:ext>
    </p:extLst>
  </p:cmAuthor>
  <p:cmAuthor id="4" name="Shona Honey" initials="SH" lastIdx="1" clrIdx="3">
    <p:extLst>
      <p:ext uri="{19B8F6BF-5375-455C-9EA6-DF929625EA0E}">
        <p15:presenceInfo xmlns:p15="http://schemas.microsoft.com/office/powerpoint/2012/main" userId="82273656a353d053" providerId="Windows Live"/>
      </p:ext>
    </p:extLst>
  </p:cmAuthor>
  <p:cmAuthor id="5" name="Scott Hartley" initials="SH" lastIdx="24" clrIdx="4">
    <p:extLst>
      <p:ext uri="{19B8F6BF-5375-455C-9EA6-DF929625EA0E}">
        <p15:presenceInfo xmlns:p15="http://schemas.microsoft.com/office/powerpoint/2012/main" userId="337a930210cd2cb1" providerId="Windows Live"/>
      </p:ext>
    </p:extLst>
  </p:cmAuthor>
  <p:cmAuthor id="6" name="Martin Hird" initials="MH [2]" lastIdx="52" clrIdx="5">
    <p:extLst>
      <p:ext uri="{19B8F6BF-5375-455C-9EA6-DF929625EA0E}">
        <p15:presenceInfo xmlns:p15="http://schemas.microsoft.com/office/powerpoint/2012/main" userId="647b1b11907d41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C0"/>
    <a:srgbClr val="01425F"/>
    <a:srgbClr val="7C4982"/>
    <a:srgbClr val="3CCEBF"/>
    <a:srgbClr val="37888F"/>
    <a:srgbClr val="F2F2F2"/>
    <a:srgbClr val="4BA57E"/>
    <a:srgbClr val="53B0C2"/>
    <a:srgbClr val="95888D"/>
    <a:srgbClr val="BD1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19F3B-13EF-48FA-9194-684A10A41FB3}" v="2" dt="2022-10-28T16:56:48.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96" autoAdjust="0"/>
    <p:restoredTop sz="73370" autoAdjust="0"/>
  </p:normalViewPr>
  <p:slideViewPr>
    <p:cSldViewPr snapToGrid="0">
      <p:cViewPr varScale="1">
        <p:scale>
          <a:sx n="80" d="100"/>
          <a:sy n="80" d="100"/>
        </p:scale>
        <p:origin x="368" y="184"/>
      </p:cViewPr>
      <p:guideLst/>
    </p:cSldViewPr>
  </p:slideViewPr>
  <p:outlineViewPr>
    <p:cViewPr>
      <p:scale>
        <a:sx n="33" d="100"/>
        <a:sy n="33" d="100"/>
      </p:scale>
      <p:origin x="0" y="-20800"/>
    </p:cViewPr>
  </p:outlineViewPr>
  <p:notesTextViewPr>
    <p:cViewPr>
      <p:scale>
        <a:sx n="3" d="2"/>
        <a:sy n="3" d="2"/>
      </p:scale>
      <p:origin x="0" y="0"/>
    </p:cViewPr>
  </p:notesTextViewPr>
  <p:sorterViewPr>
    <p:cViewPr varScale="1">
      <p:scale>
        <a:sx n="1" d="1"/>
        <a:sy n="1" d="1"/>
      </p:scale>
      <p:origin x="0" y="-5189"/>
    </p:cViewPr>
  </p:sorterViewPr>
  <p:notesViewPr>
    <p:cSldViewPr snapToGrid="0">
      <p:cViewPr varScale="1">
        <p:scale>
          <a:sx n="76" d="100"/>
          <a:sy n="76" d="100"/>
        </p:scale>
        <p:origin x="3429"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ti\Dropbox%20(Press%20Red)\Press%20Red\Active%20Lives\Active%20Lives%20Young%20People%20Survey\Active%20Lives%20CYP%20dataset%20201920\CYP%20data%20pack%20template\CYP%20demographic%20data%201920%20v%20Liz.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Demographics%20v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Demographics%20v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Demographics%20v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Demographics%20v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minutes%20v1.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CYP%20template%202021%20-%20Demograph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Demographic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ti\Dropbox%20(Press%20Red)\Press%20Red\Active%20Lives\Active%20Lives%20Young%20People%20Survey\Active%20Lives%20CYP%20dataset%20202021\Template\Wesport\CYP%20template%202021%20-%20Demographics%20v1%20wesport%20-%20combined%20yea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Demographics%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ti\Dropbox%20(Press%20Red)\Press%20Red\Active%20Lives\Active%20Lives%20Young%20People%20Survey\Active%20Lives%20CYP%20dataset%20202021\Template\Wesport\CYP%20template%202021%20-%20Demographics%20v1%20wesport%20-%20combined%20yea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ti\Dropbox%20(Press%20Red)\Press%20Red\Active%20Lives\Active%20Lives%20Young%20People%20Survey\Active%20Lives%20CYP%20dataset%20202021\Template\Wesport\CYP%20template%202021%20-%20Demographics%20v1%20wesport%20-%20combined%20year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Demographics%20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iz\Dropbox%20(Press%20Red)\Press%20Red\Active%20Lives\Active%20Lives%20Young%20People%20Survey\Active%20Lives%20CYP%20dataset%20202021\Template\Wesport\Wesport%20CYP%20template%202021%20-%20Demographics%20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'LA graphs'!$B$8</c:f>
              <c:strCache>
                <c:ptCount val="1"/>
                <c:pt idx="0">
                  <c:v>Less active</c:v>
                </c:pt>
              </c:strCache>
            </c:strRef>
          </c:tx>
          <c:spPr>
            <a:solidFill>
              <a:srgbClr val="BD1622"/>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 graphs'!$C$7:$H$7</c:f>
              <c:strCache>
                <c:ptCount val="6"/>
                <c:pt idx="0">
                  <c:v>Engand</c:v>
                </c:pt>
                <c:pt idx="1">
                  <c:v>Active Humber</c:v>
                </c:pt>
                <c:pt idx="2">
                  <c:v>North East Lincolnshire</c:v>
                </c:pt>
                <c:pt idx="3">
                  <c:v>East Riding of Yorkshire</c:v>
                </c:pt>
                <c:pt idx="4">
                  <c:v>North Lincolnshire</c:v>
                </c:pt>
                <c:pt idx="5">
                  <c:v>Hull</c:v>
                </c:pt>
              </c:strCache>
            </c:strRef>
          </c:cat>
          <c:val>
            <c:numRef>
              <c:f>'LA graphs'!$C$8:$H$8</c:f>
              <c:numCache>
                <c:formatCode>0.0%</c:formatCode>
                <c:ptCount val="6"/>
                <c:pt idx="0">
                  <c:v>0.32853459510147404</c:v>
                </c:pt>
                <c:pt idx="1">
                  <c:v>0.315</c:v>
                </c:pt>
                <c:pt idx="2">
                  <c:v>0.25900000000000001</c:v>
                </c:pt>
                <c:pt idx="3">
                  <c:v>0.30499999999999999</c:v>
                </c:pt>
                <c:pt idx="4">
                  <c:v>0.373</c:v>
                </c:pt>
              </c:numCache>
            </c:numRef>
          </c:val>
          <c:extLst>
            <c:ext xmlns:c16="http://schemas.microsoft.com/office/drawing/2014/chart" uri="{C3380CC4-5D6E-409C-BE32-E72D297353CC}">
              <c16:uniqueId val="{00000000-4EC3-4F1E-84B2-FB9A85BF1364}"/>
            </c:ext>
          </c:extLst>
        </c:ser>
        <c:ser>
          <c:idx val="1"/>
          <c:order val="1"/>
          <c:tx>
            <c:strRef>
              <c:f>'LA graphs'!$B$9</c:f>
              <c:strCache>
                <c:ptCount val="1"/>
                <c:pt idx="0">
                  <c:v>Fairly active</c:v>
                </c:pt>
              </c:strCache>
            </c:strRef>
          </c:tx>
          <c:spPr>
            <a:solidFill>
              <a:srgbClr val="F7C62C"/>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 graphs'!$C$7:$H$7</c:f>
              <c:strCache>
                <c:ptCount val="6"/>
                <c:pt idx="0">
                  <c:v>Engand</c:v>
                </c:pt>
                <c:pt idx="1">
                  <c:v>Active Humber</c:v>
                </c:pt>
                <c:pt idx="2">
                  <c:v>North East Lincolnshire</c:v>
                </c:pt>
                <c:pt idx="3">
                  <c:v>East Riding of Yorkshire</c:v>
                </c:pt>
                <c:pt idx="4">
                  <c:v>North Lincolnshire</c:v>
                </c:pt>
                <c:pt idx="5">
                  <c:v>Hull</c:v>
                </c:pt>
              </c:strCache>
            </c:strRef>
          </c:cat>
          <c:val>
            <c:numRef>
              <c:f>'LA graphs'!$C$9:$H$9</c:f>
              <c:numCache>
                <c:formatCode>0.0%</c:formatCode>
                <c:ptCount val="6"/>
                <c:pt idx="0">
                  <c:v>0.23883509880617781</c:v>
                </c:pt>
                <c:pt idx="1">
                  <c:v>0.224</c:v>
                </c:pt>
                <c:pt idx="2">
                  <c:v>0.245</c:v>
                </c:pt>
                <c:pt idx="3">
                  <c:v>0.21199999999999999</c:v>
                </c:pt>
                <c:pt idx="4">
                  <c:v>0.21099999999999999</c:v>
                </c:pt>
              </c:numCache>
            </c:numRef>
          </c:val>
          <c:extLst>
            <c:ext xmlns:c16="http://schemas.microsoft.com/office/drawing/2014/chart" uri="{C3380CC4-5D6E-409C-BE32-E72D297353CC}">
              <c16:uniqueId val="{00000001-4EC3-4F1E-84B2-FB9A85BF1364}"/>
            </c:ext>
          </c:extLst>
        </c:ser>
        <c:ser>
          <c:idx val="0"/>
          <c:order val="2"/>
          <c:tx>
            <c:strRef>
              <c:f>'LA graphs'!$B$10</c:f>
              <c:strCache>
                <c:ptCount val="1"/>
                <c:pt idx="0">
                  <c:v>Active</c:v>
                </c:pt>
              </c:strCache>
            </c:strRef>
          </c:tx>
          <c:spPr>
            <a:solidFill>
              <a:srgbClr val="4BA57E"/>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 graphs'!$C$7:$H$7</c:f>
              <c:strCache>
                <c:ptCount val="6"/>
                <c:pt idx="0">
                  <c:v>Engand</c:v>
                </c:pt>
                <c:pt idx="1">
                  <c:v>Active Humber</c:v>
                </c:pt>
                <c:pt idx="2">
                  <c:v>North East Lincolnshire</c:v>
                </c:pt>
                <c:pt idx="3">
                  <c:v>East Riding of Yorkshire</c:v>
                </c:pt>
                <c:pt idx="4">
                  <c:v>North Lincolnshire</c:v>
                </c:pt>
                <c:pt idx="5">
                  <c:v>Hull</c:v>
                </c:pt>
              </c:strCache>
            </c:strRef>
          </c:cat>
          <c:val>
            <c:numRef>
              <c:f>'LA graphs'!$C$10:$H$10</c:f>
              <c:numCache>
                <c:formatCode>0.0%</c:formatCode>
                <c:ptCount val="6"/>
                <c:pt idx="0">
                  <c:v>0.43263030609234826</c:v>
                </c:pt>
                <c:pt idx="1">
                  <c:v>0.46100000000000002</c:v>
                </c:pt>
                <c:pt idx="2">
                  <c:v>0.495</c:v>
                </c:pt>
                <c:pt idx="3">
                  <c:v>0.48299999999999998</c:v>
                </c:pt>
                <c:pt idx="4">
                  <c:v>0.41599999999999998</c:v>
                </c:pt>
              </c:numCache>
            </c:numRef>
          </c:val>
          <c:extLst>
            <c:ext xmlns:c16="http://schemas.microsoft.com/office/drawing/2014/chart" uri="{C3380CC4-5D6E-409C-BE32-E72D297353CC}">
              <c16:uniqueId val="{00000002-4EC3-4F1E-84B2-FB9A85BF1364}"/>
            </c:ext>
          </c:extLst>
        </c:ser>
        <c:ser>
          <c:idx val="3"/>
          <c:order val="3"/>
          <c:tx>
            <c:strRef>
              <c:f>'LA graphs'!$B$11</c:f>
              <c:strCache>
                <c:ptCount val="1"/>
                <c:pt idx="0">
                  <c:v>Insufficient data</c:v>
                </c:pt>
              </c:strCache>
            </c:strRef>
          </c:tx>
          <c:spPr>
            <a:solidFill>
              <a:schemeClr val="bg1">
                <a:lumMod val="95000"/>
              </a:schemeClr>
            </a:solidFill>
            <a:ln>
              <a:noFill/>
            </a:ln>
            <a:effectLst/>
          </c:spPr>
          <c:invertIfNegative val="0"/>
          <c:dPt>
            <c:idx val="5"/>
            <c:invertIfNegative val="0"/>
            <c:bubble3D val="0"/>
            <c:spPr>
              <a:solidFill>
                <a:schemeClr val="bg1">
                  <a:lumMod val="95000"/>
                </a:schemeClr>
              </a:solidFill>
              <a:ln>
                <a:noFill/>
              </a:ln>
              <a:effectLst/>
            </c:spPr>
            <c:extLst>
              <c:ext xmlns:c16="http://schemas.microsoft.com/office/drawing/2014/chart" uri="{C3380CC4-5D6E-409C-BE32-E72D297353CC}">
                <c16:uniqueId val="{00000004-4EC3-4F1E-84B2-FB9A85BF1364}"/>
              </c:ext>
            </c:extLst>
          </c:dPt>
          <c:cat>
            <c:strRef>
              <c:f>'LA graphs'!$C$7:$H$7</c:f>
              <c:strCache>
                <c:ptCount val="6"/>
                <c:pt idx="0">
                  <c:v>Engand</c:v>
                </c:pt>
                <c:pt idx="1">
                  <c:v>Active Humber</c:v>
                </c:pt>
                <c:pt idx="2">
                  <c:v>North East Lincolnshire</c:v>
                </c:pt>
                <c:pt idx="3">
                  <c:v>East Riding of Yorkshire</c:v>
                </c:pt>
                <c:pt idx="4">
                  <c:v>North Lincolnshire</c:v>
                </c:pt>
                <c:pt idx="5">
                  <c:v>Hull</c:v>
                </c:pt>
              </c:strCache>
            </c:strRef>
          </c:cat>
          <c:val>
            <c:numRef>
              <c:f>'LA graphs'!$C$11:$H$11</c:f>
              <c:numCache>
                <c:formatCode>General</c:formatCode>
                <c:ptCount val="6"/>
                <c:pt idx="5">
                  <c:v>1</c:v>
                </c:pt>
              </c:numCache>
            </c:numRef>
          </c:val>
          <c:extLst>
            <c:ext xmlns:c16="http://schemas.microsoft.com/office/drawing/2014/chart" uri="{C3380CC4-5D6E-409C-BE32-E72D297353CC}">
              <c16:uniqueId val="{00000005-4EC3-4F1E-84B2-FB9A85BF1364}"/>
            </c:ext>
          </c:extLst>
        </c:ser>
        <c:dLbls>
          <c:showLegendKey val="0"/>
          <c:showVal val="0"/>
          <c:showCatName val="0"/>
          <c:showSerName val="0"/>
          <c:showPercent val="0"/>
          <c:showBubbleSize val="0"/>
        </c:dLbls>
        <c:gapWidth val="50"/>
        <c:overlap val="100"/>
        <c:axId val="589274384"/>
        <c:axId val="589273400"/>
      </c:barChart>
      <c:catAx>
        <c:axId val="589274384"/>
        <c:scaling>
          <c:orientation val="minMax"/>
        </c:scaling>
        <c:delete val="1"/>
        <c:axPos val="b"/>
        <c:numFmt formatCode="General" sourceLinked="1"/>
        <c:majorTickMark val="none"/>
        <c:minorTickMark val="none"/>
        <c:tickLblPos val="nextTo"/>
        <c:crossAx val="589273400"/>
        <c:crosses val="autoZero"/>
        <c:auto val="1"/>
        <c:lblAlgn val="ctr"/>
        <c:lblOffset val="100"/>
        <c:noMultiLvlLbl val="0"/>
      </c:catAx>
      <c:valAx>
        <c:axId val="589273400"/>
        <c:scaling>
          <c:orientation val="minMax"/>
          <c:min val="1"/>
        </c:scaling>
        <c:delete val="1"/>
        <c:axPos val="l"/>
        <c:numFmt formatCode="0%" sourceLinked="0"/>
        <c:majorTickMark val="out"/>
        <c:minorTickMark val="none"/>
        <c:tickLblPos val="nextTo"/>
        <c:crossAx val="589274384"/>
        <c:crosses val="autoZero"/>
        <c:crossBetween val="between"/>
      </c:valAx>
      <c:spPr>
        <a:noFill/>
        <a:ln>
          <a:noFill/>
        </a:ln>
        <a:effectLst/>
      </c:spPr>
    </c:plotArea>
    <c:legend>
      <c:legendPos val="b"/>
      <c:legendEntry>
        <c:idx val="3"/>
        <c:delete val="1"/>
      </c:legendEntry>
      <c:layout>
        <c:manualLayout>
          <c:xMode val="edge"/>
          <c:yMode val="edge"/>
          <c:x val="1.4976714937626897E-3"/>
          <c:y val="1.3488375670603292E-2"/>
          <c:w val="0.98313270496043215"/>
          <c:h val="0.97108754722358515"/>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48404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rgbClr val="484043"/>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3.7261929009662437E-2"/>
          <c:w val="0.97460935372105439"/>
          <c:h val="0.70232246205817328"/>
        </c:manualLayout>
      </c:layout>
      <c:barChart>
        <c:barDir val="col"/>
        <c:grouping val="clustered"/>
        <c:varyColors val="0"/>
        <c:ser>
          <c:idx val="1"/>
          <c:order val="1"/>
          <c:tx>
            <c:strRef>
              <c:f>'32. EveryW_y36triple'!$D$52</c:f>
              <c:strCache>
                <c:ptCount val="1"/>
                <c:pt idx="0">
                  <c:v>Wesport (4 years combined)</c:v>
                </c:pt>
              </c:strCache>
            </c:strRef>
          </c:tx>
          <c:spPr>
            <a:solidFill>
              <a:schemeClr val="accent5"/>
            </a:solidFill>
            <a:ln>
              <a:noFill/>
            </a:ln>
            <a:effectLst/>
          </c:spPr>
          <c:invertIfNegative val="0"/>
          <c:dPt>
            <c:idx val="1"/>
            <c:invertIfNegative val="0"/>
            <c:bubble3D val="0"/>
            <c:spPr>
              <a:solidFill>
                <a:srgbClr val="4BA57E">
                  <a:alpha val="50000"/>
                </a:srgbClr>
              </a:solidFill>
              <a:ln>
                <a:noFill/>
              </a:ln>
              <a:effectLst/>
            </c:spPr>
            <c:extLst>
              <c:ext xmlns:c16="http://schemas.microsoft.com/office/drawing/2014/chart" uri="{C3380CC4-5D6E-409C-BE32-E72D297353CC}">
                <c16:uniqueId val="{00000001-139A-4E20-B767-B5702DD6D434}"/>
              </c:ext>
            </c:extLst>
          </c:dPt>
          <c:dPt>
            <c:idx val="3"/>
            <c:invertIfNegative val="0"/>
            <c:bubble3D val="0"/>
            <c:spPr>
              <a:solidFill>
                <a:srgbClr val="4BA57E">
                  <a:alpha val="50000"/>
                </a:srgbClr>
              </a:solidFill>
              <a:ln>
                <a:noFill/>
              </a:ln>
              <a:effectLst/>
            </c:spPr>
            <c:extLst>
              <c:ext xmlns:c16="http://schemas.microsoft.com/office/drawing/2014/chart" uri="{C3380CC4-5D6E-409C-BE32-E72D297353CC}">
                <c16:uniqueId val="{00000003-139A-4E20-B767-B5702DD6D434}"/>
              </c:ext>
            </c:extLst>
          </c:dPt>
          <c:dPt>
            <c:idx val="5"/>
            <c:invertIfNegative val="0"/>
            <c:bubble3D val="0"/>
            <c:spPr>
              <a:solidFill>
                <a:srgbClr val="4BA57E">
                  <a:alpha val="50000"/>
                </a:srgbClr>
              </a:solidFill>
              <a:ln>
                <a:noFill/>
              </a:ln>
              <a:effectLst/>
            </c:spPr>
            <c:extLst>
              <c:ext xmlns:c16="http://schemas.microsoft.com/office/drawing/2014/chart" uri="{C3380CC4-5D6E-409C-BE32-E72D297353CC}">
                <c16:uniqueId val="{00000005-139A-4E20-B767-B5702DD6D434}"/>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139A-4E20-B767-B5702DD6D434}"/>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139A-4E20-B767-B5702DD6D434}"/>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139A-4E20-B767-B5702DD6D43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'32. EveryW_y36triple'!$G$53:$G$59</c:f>
                <c:numCache>
                  <c:formatCode>General</c:formatCode>
                  <c:ptCount val="7"/>
                  <c:pt idx="0">
                    <c:v>2.8499383767125675E-2</c:v>
                  </c:pt>
                  <c:pt idx="1">
                    <c:v>9.3647960303691588E-2</c:v>
                  </c:pt>
                  <c:pt idx="2">
                    <c:v>8.6077639600256897E-2</c:v>
                  </c:pt>
                  <c:pt idx="3">
                    <c:v>5.2991307550447897E-2</c:v>
                  </c:pt>
                  <c:pt idx="4">
                    <c:v>5.3481927562037151E-2</c:v>
                  </c:pt>
                  <c:pt idx="5">
                    <c:v>7.293985993536091E-2</c:v>
                  </c:pt>
                  <c:pt idx="6">
                    <c:v>8.6405408895280048E-2</c:v>
                  </c:pt>
                </c:numCache>
              </c:numRef>
            </c:plus>
            <c:minus>
              <c:numRef>
                <c:f>'32. EveryW_y36triple'!$G$53:$G$59</c:f>
                <c:numCache>
                  <c:formatCode>General</c:formatCode>
                  <c:ptCount val="7"/>
                  <c:pt idx="0">
                    <c:v>2.8499383767125675E-2</c:v>
                  </c:pt>
                  <c:pt idx="1">
                    <c:v>9.3647960303691588E-2</c:v>
                  </c:pt>
                  <c:pt idx="2">
                    <c:v>8.6077639600256897E-2</c:v>
                  </c:pt>
                  <c:pt idx="3">
                    <c:v>5.2991307550447897E-2</c:v>
                  </c:pt>
                  <c:pt idx="4">
                    <c:v>5.3481927562037151E-2</c:v>
                  </c:pt>
                  <c:pt idx="5">
                    <c:v>7.293985993536091E-2</c:v>
                  </c:pt>
                  <c:pt idx="6">
                    <c:v>8.6405408895280048E-2</c:v>
                  </c:pt>
                </c:numCache>
              </c:numRef>
            </c:minus>
            <c:spPr>
              <a:noFill/>
              <a:ln w="9525" cap="flat" cmpd="sng" algn="ctr">
                <a:solidFill>
                  <a:srgbClr val="BD1622"/>
                </a:solidFill>
                <a:round/>
              </a:ln>
              <a:effectLst/>
            </c:spPr>
          </c:errBars>
          <c:cat>
            <c:strRef>
              <c:f>'32. EveryW_y36triple'!$B$54:$B$59</c:f>
              <c:strCache>
                <c:ptCount val="6"/>
                <c:pt idx="0">
                  <c:v>Low FAS Boy</c:v>
                </c:pt>
                <c:pt idx="1">
                  <c:v>Low FAS Girl</c:v>
                </c:pt>
                <c:pt idx="2">
                  <c:v>Medium FAS Boy</c:v>
                </c:pt>
                <c:pt idx="3">
                  <c:v>Medium FAS Girl</c:v>
                </c:pt>
                <c:pt idx="4">
                  <c:v>High FAS Boy</c:v>
                </c:pt>
                <c:pt idx="5">
                  <c:v>High FAS Girl</c:v>
                </c:pt>
              </c:strCache>
            </c:strRef>
          </c:cat>
          <c:val>
            <c:numRef>
              <c:f>'32. EveryW_y36triple'!$D$54:$D$59</c:f>
              <c:numCache>
                <c:formatCode>General</c:formatCode>
                <c:ptCount val="6"/>
                <c:pt idx="2" formatCode="0.0%">
                  <c:v>0.50068414537888839</c:v>
                </c:pt>
                <c:pt idx="3" formatCode="0.0%">
                  <c:v>0.41926174727654286</c:v>
                </c:pt>
                <c:pt idx="4" formatCode="0.0%">
                  <c:v>0.64176926974525372</c:v>
                </c:pt>
              </c:numCache>
            </c:numRef>
          </c:val>
          <c:extLst>
            <c:ext xmlns:c16="http://schemas.microsoft.com/office/drawing/2014/chart" uri="{C3380CC4-5D6E-409C-BE32-E72D297353CC}">
              <c16:uniqueId val="{00000006-139A-4E20-B767-B5702DD6D434}"/>
            </c:ext>
          </c:extLst>
        </c:ser>
        <c:dLbls>
          <c:showLegendKey val="0"/>
          <c:showVal val="0"/>
          <c:showCatName val="0"/>
          <c:showSerName val="0"/>
          <c:showPercent val="0"/>
          <c:showBubbleSize val="0"/>
        </c:dLbls>
        <c:gapWidth val="30"/>
        <c:overlap val="100"/>
        <c:axId val="713563448"/>
        <c:axId val="713563776"/>
      </c:barChart>
      <c:lineChart>
        <c:grouping val="standard"/>
        <c:varyColors val="0"/>
        <c:ser>
          <c:idx val="0"/>
          <c:order val="0"/>
          <c:tx>
            <c:strRef>
              <c:f>'32. EveryW_y36triple'!$C$52</c:f>
              <c:strCache>
                <c:ptCount val="1"/>
                <c:pt idx="0">
                  <c:v>England</c:v>
                </c:pt>
              </c:strCache>
            </c:strRef>
          </c:tx>
          <c:spPr>
            <a:ln w="25400" cap="rnd">
              <a:noFill/>
              <a:round/>
            </a:ln>
            <a:effectLst/>
          </c:spPr>
          <c:marker>
            <c:symbol val="circle"/>
            <c:size val="8"/>
            <c:spPr>
              <a:solidFill>
                <a:srgbClr val="484043"/>
              </a:solidFill>
              <a:ln w="9525">
                <a:noFill/>
              </a:ln>
              <a:effectLst/>
            </c:spPr>
          </c:marker>
          <c:cat>
            <c:strRef>
              <c:f>'32. EveryW_y36triple'!$B$54:$B$59</c:f>
              <c:strCache>
                <c:ptCount val="6"/>
                <c:pt idx="0">
                  <c:v>Low FAS Boy</c:v>
                </c:pt>
                <c:pt idx="1">
                  <c:v>Low FAS Girl</c:v>
                </c:pt>
                <c:pt idx="2">
                  <c:v>Medium FAS Boy</c:v>
                </c:pt>
                <c:pt idx="3">
                  <c:v>Medium FAS Girl</c:v>
                </c:pt>
                <c:pt idx="4">
                  <c:v>High FAS Boy</c:v>
                </c:pt>
                <c:pt idx="5">
                  <c:v>High FAS Girl</c:v>
                </c:pt>
              </c:strCache>
            </c:strRef>
          </c:cat>
          <c:val>
            <c:numRef>
              <c:f>'32. EveryW_y36triple'!$C$54:$C$59</c:f>
              <c:numCache>
                <c:formatCode>0.0%</c:formatCode>
                <c:ptCount val="6"/>
                <c:pt idx="0">
                  <c:v>0.35817086125095832</c:v>
                </c:pt>
                <c:pt idx="1">
                  <c:v>0.32297584292092357</c:v>
                </c:pt>
                <c:pt idx="2">
                  <c:v>0.45090872797372655</c:v>
                </c:pt>
                <c:pt idx="3">
                  <c:v>0.39030436444244676</c:v>
                </c:pt>
                <c:pt idx="4">
                  <c:v>0.57336652750855699</c:v>
                </c:pt>
                <c:pt idx="5">
                  <c:v>0.48717184417169856</c:v>
                </c:pt>
              </c:numCache>
            </c:numRef>
          </c:val>
          <c:smooth val="0"/>
          <c:extLst>
            <c:ext xmlns:c16="http://schemas.microsoft.com/office/drawing/2014/chart" uri="{C3380CC4-5D6E-409C-BE32-E72D297353CC}">
              <c16:uniqueId val="{00000007-139A-4E20-B767-B5702DD6D434}"/>
            </c:ext>
          </c:extLst>
        </c:ser>
        <c:ser>
          <c:idx val="2"/>
          <c:order val="2"/>
          <c:tx>
            <c:strRef>
              <c:f>'32. EveryW_y36triple'!$E$52</c:f>
              <c:strCache>
                <c:ptCount val="1"/>
                <c:pt idx="0">
                  <c:v>All Wesport</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'32. EveryW_y36triple'!$B$54:$B$59</c:f>
              <c:strCache>
                <c:ptCount val="6"/>
                <c:pt idx="0">
                  <c:v>Low FAS Boy</c:v>
                </c:pt>
                <c:pt idx="1">
                  <c:v>Low FAS Girl</c:v>
                </c:pt>
                <c:pt idx="2">
                  <c:v>Medium FAS Boy</c:v>
                </c:pt>
                <c:pt idx="3">
                  <c:v>Medium FAS Girl</c:v>
                </c:pt>
                <c:pt idx="4">
                  <c:v>High FAS Boy</c:v>
                </c:pt>
                <c:pt idx="5">
                  <c:v>High FAS Girl</c:v>
                </c:pt>
              </c:strCache>
            </c:strRef>
          </c:cat>
          <c:val>
            <c:numRef>
              <c:f>'32. EveryW_y36triple'!$E$54:$E$59</c:f>
              <c:numCache>
                <c:formatCode>0.0%</c:formatCode>
                <c:ptCount val="6"/>
                <c:pt idx="0">
                  <c:v>0.46043878774109187</c:v>
                </c:pt>
                <c:pt idx="1">
                  <c:v>0.46043878774109187</c:v>
                </c:pt>
                <c:pt idx="2">
                  <c:v>0.46043878774109187</c:v>
                </c:pt>
                <c:pt idx="3">
                  <c:v>0.46043878774109187</c:v>
                </c:pt>
                <c:pt idx="4">
                  <c:v>0.46043878774109187</c:v>
                </c:pt>
                <c:pt idx="5">
                  <c:v>0.46043878774109187</c:v>
                </c:pt>
              </c:numCache>
            </c:numRef>
          </c:val>
          <c:smooth val="0"/>
          <c:extLst>
            <c:ext xmlns:c16="http://schemas.microsoft.com/office/drawing/2014/chart" uri="{C3380CC4-5D6E-409C-BE32-E72D297353CC}">
              <c16:uniqueId val="{00000009-139A-4E20-B767-B5702DD6D434}"/>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3.7261929009662437E-2"/>
          <c:w val="0.97460935372105439"/>
          <c:h val="0.70232246205817328"/>
        </c:manualLayout>
      </c:layout>
      <c:barChart>
        <c:barDir val="col"/>
        <c:grouping val="clustered"/>
        <c:varyColors val="0"/>
        <c:ser>
          <c:idx val="1"/>
          <c:order val="1"/>
          <c:tx>
            <c:strRef>
              <c:f>'35. EveryW_y711triple'!$D$52</c:f>
              <c:strCache>
                <c:ptCount val="1"/>
                <c:pt idx="0">
                  <c:v>Wesport (4 years combined)</c:v>
                </c:pt>
              </c:strCache>
            </c:strRef>
          </c:tx>
          <c:spPr>
            <a:solidFill>
              <a:schemeClr val="accent5"/>
            </a:solidFill>
            <a:ln>
              <a:noFill/>
            </a:ln>
            <a:effectLst/>
          </c:spPr>
          <c:invertIfNegative val="0"/>
          <c:dPt>
            <c:idx val="1"/>
            <c:invertIfNegative val="0"/>
            <c:bubble3D val="0"/>
            <c:spPr>
              <a:solidFill>
                <a:srgbClr val="4BA57E">
                  <a:alpha val="50000"/>
                </a:srgbClr>
              </a:solidFill>
              <a:ln>
                <a:noFill/>
              </a:ln>
              <a:effectLst/>
            </c:spPr>
            <c:extLst>
              <c:ext xmlns:c16="http://schemas.microsoft.com/office/drawing/2014/chart" uri="{C3380CC4-5D6E-409C-BE32-E72D297353CC}">
                <c16:uniqueId val="{00000001-B0A3-4243-A7FF-EA9255DB6DA7}"/>
              </c:ext>
            </c:extLst>
          </c:dPt>
          <c:dPt>
            <c:idx val="3"/>
            <c:invertIfNegative val="0"/>
            <c:bubble3D val="0"/>
            <c:spPr>
              <a:solidFill>
                <a:srgbClr val="4BA57E">
                  <a:alpha val="50000"/>
                </a:srgbClr>
              </a:solidFill>
              <a:ln>
                <a:noFill/>
              </a:ln>
              <a:effectLst/>
            </c:spPr>
            <c:extLst>
              <c:ext xmlns:c16="http://schemas.microsoft.com/office/drawing/2014/chart" uri="{C3380CC4-5D6E-409C-BE32-E72D297353CC}">
                <c16:uniqueId val="{00000003-B0A3-4243-A7FF-EA9255DB6DA7}"/>
              </c:ext>
            </c:extLst>
          </c:dPt>
          <c:dPt>
            <c:idx val="5"/>
            <c:invertIfNegative val="0"/>
            <c:bubble3D val="0"/>
            <c:spPr>
              <a:solidFill>
                <a:srgbClr val="4BA57E">
                  <a:alpha val="50000"/>
                </a:srgbClr>
              </a:solidFill>
              <a:ln>
                <a:noFill/>
              </a:ln>
              <a:effectLst/>
            </c:spPr>
            <c:extLst>
              <c:ext xmlns:c16="http://schemas.microsoft.com/office/drawing/2014/chart" uri="{C3380CC4-5D6E-409C-BE32-E72D297353CC}">
                <c16:uniqueId val="{00000005-B0A3-4243-A7FF-EA9255DB6DA7}"/>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B0A3-4243-A7FF-EA9255DB6DA7}"/>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B0A3-4243-A7FF-EA9255DB6DA7}"/>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B0A3-4243-A7FF-EA9255DB6DA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'35. EveryW_y711triple'!$G$53:$G$59</c:f>
                <c:numCache>
                  <c:formatCode>General</c:formatCode>
                  <c:ptCount val="7"/>
                  <c:pt idx="0">
                    <c:v>2.1557512731567065E-2</c:v>
                  </c:pt>
                  <c:pt idx="1">
                    <c:v>7.817777528156819E-2</c:v>
                  </c:pt>
                  <c:pt idx="2">
                    <c:v>7.6851560418790155E-2</c:v>
                  </c:pt>
                  <c:pt idx="3">
                    <c:v>3.9614937016906118E-2</c:v>
                  </c:pt>
                  <c:pt idx="4">
                    <c:v>3.9794215781452508E-2</c:v>
                  </c:pt>
                  <c:pt idx="5">
                    <c:v>6.3646517678566911E-2</c:v>
                  </c:pt>
                  <c:pt idx="6">
                    <c:v>5.6823551325505914E-2</c:v>
                  </c:pt>
                </c:numCache>
              </c:numRef>
            </c:plus>
            <c:minus>
              <c:numRef>
                <c:f>'35. EveryW_y711triple'!$G$53:$G$59</c:f>
                <c:numCache>
                  <c:formatCode>General</c:formatCode>
                  <c:ptCount val="7"/>
                  <c:pt idx="0">
                    <c:v>2.1557512731567065E-2</c:v>
                  </c:pt>
                  <c:pt idx="1">
                    <c:v>7.817777528156819E-2</c:v>
                  </c:pt>
                  <c:pt idx="2">
                    <c:v>7.6851560418790155E-2</c:v>
                  </c:pt>
                  <c:pt idx="3">
                    <c:v>3.9614937016906118E-2</c:v>
                  </c:pt>
                  <c:pt idx="4">
                    <c:v>3.9794215781452508E-2</c:v>
                  </c:pt>
                  <c:pt idx="5">
                    <c:v>6.3646517678566911E-2</c:v>
                  </c:pt>
                  <c:pt idx="6">
                    <c:v>5.6823551325505914E-2</c:v>
                  </c:pt>
                </c:numCache>
              </c:numRef>
            </c:minus>
            <c:spPr>
              <a:noFill/>
              <a:ln w="9525" cap="flat" cmpd="sng" algn="ctr">
                <a:solidFill>
                  <a:srgbClr val="BD1622"/>
                </a:solidFill>
                <a:round/>
              </a:ln>
              <a:effectLst/>
            </c:spPr>
          </c:errBars>
          <c:cat>
            <c:strRef>
              <c:f>'35. EveryW_y711triple'!$B$54:$B$59</c:f>
              <c:strCache>
                <c:ptCount val="6"/>
                <c:pt idx="0">
                  <c:v>Low FAS Boy</c:v>
                </c:pt>
                <c:pt idx="1">
                  <c:v>Low FAS Girl</c:v>
                </c:pt>
                <c:pt idx="2">
                  <c:v>Medium FAS Boy</c:v>
                </c:pt>
                <c:pt idx="3">
                  <c:v>Medium FAS Girl</c:v>
                </c:pt>
                <c:pt idx="4">
                  <c:v>High FAS Boy</c:v>
                </c:pt>
                <c:pt idx="5">
                  <c:v>High FAS Girl</c:v>
                </c:pt>
              </c:strCache>
            </c:strRef>
          </c:cat>
          <c:val>
            <c:numRef>
              <c:f>'35. EveryW_y711triple'!$D$54:$D$59</c:f>
              <c:numCache>
                <c:formatCode>0.0%</c:formatCode>
                <c:ptCount val="6"/>
                <c:pt idx="0">
                  <c:v>0.40121305806697616</c:v>
                </c:pt>
                <c:pt idx="1">
                  <c:v>0.39923654903243688</c:v>
                </c:pt>
                <c:pt idx="2">
                  <c:v>0.4467027201262026</c:v>
                </c:pt>
                <c:pt idx="3">
                  <c:v>0.46227800182999307</c:v>
                </c:pt>
                <c:pt idx="4">
                  <c:v>0.49107007235449379</c:v>
                </c:pt>
                <c:pt idx="5">
                  <c:v>0.48106937857834026</c:v>
                </c:pt>
              </c:numCache>
            </c:numRef>
          </c:val>
          <c:extLst>
            <c:ext xmlns:c16="http://schemas.microsoft.com/office/drawing/2014/chart" uri="{C3380CC4-5D6E-409C-BE32-E72D297353CC}">
              <c16:uniqueId val="{00000006-B0A3-4243-A7FF-EA9255DB6DA7}"/>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'35. EveryW_y711triple'!$C$52</c:f>
              <c:strCache>
                <c:ptCount val="1"/>
                <c:pt idx="0">
                  <c:v>England</c:v>
                </c:pt>
              </c:strCache>
            </c:strRef>
          </c:tx>
          <c:spPr>
            <a:ln w="25400" cap="rnd">
              <a:noFill/>
              <a:round/>
            </a:ln>
            <a:effectLst/>
          </c:spPr>
          <c:marker>
            <c:symbol val="circle"/>
            <c:size val="8"/>
            <c:spPr>
              <a:solidFill>
                <a:srgbClr val="484043"/>
              </a:solidFill>
              <a:ln w="9525">
                <a:noFill/>
              </a:ln>
              <a:effectLst/>
            </c:spPr>
          </c:marker>
          <c:cat>
            <c:strRef>
              <c:f>'35. EveryW_y711triple'!$B$54:$B$59</c:f>
              <c:strCache>
                <c:ptCount val="6"/>
                <c:pt idx="0">
                  <c:v>Low FAS Boy</c:v>
                </c:pt>
                <c:pt idx="1">
                  <c:v>Low FAS Girl</c:v>
                </c:pt>
                <c:pt idx="2">
                  <c:v>Medium FAS Boy</c:v>
                </c:pt>
                <c:pt idx="3">
                  <c:v>Medium FAS Girl</c:v>
                </c:pt>
                <c:pt idx="4">
                  <c:v>High FAS Boy</c:v>
                </c:pt>
                <c:pt idx="5">
                  <c:v>High FAS Girl</c:v>
                </c:pt>
              </c:strCache>
            </c:strRef>
          </c:cat>
          <c:val>
            <c:numRef>
              <c:f>'35. EveryW_y711triple'!$C$54:$C$59</c:f>
              <c:numCache>
                <c:formatCode>0.0%</c:formatCode>
                <c:ptCount val="6"/>
                <c:pt idx="0">
                  <c:v>0.40260711226246659</c:v>
                </c:pt>
                <c:pt idx="1">
                  <c:v>0.37395386481541637</c:v>
                </c:pt>
                <c:pt idx="2">
                  <c:v>0.45128025419503964</c:v>
                </c:pt>
                <c:pt idx="3">
                  <c:v>0.41673597063010459</c:v>
                </c:pt>
                <c:pt idx="4">
                  <c:v>0.56393876347806327</c:v>
                </c:pt>
                <c:pt idx="5">
                  <c:v>0.50363374844007447</c:v>
                </c:pt>
              </c:numCache>
            </c:numRef>
          </c:val>
          <c:smooth val="0"/>
          <c:extLst>
            <c:ext xmlns:c16="http://schemas.microsoft.com/office/drawing/2014/chart" uri="{C3380CC4-5D6E-409C-BE32-E72D297353CC}">
              <c16:uniqueId val="{00000007-B0A3-4243-A7FF-EA9255DB6DA7}"/>
            </c:ext>
          </c:extLst>
        </c:ser>
        <c:ser>
          <c:idx val="2"/>
          <c:order val="2"/>
          <c:tx>
            <c:strRef>
              <c:f>'35. EveryW_y711triple'!$E$52</c:f>
              <c:strCache>
                <c:ptCount val="1"/>
                <c:pt idx="0">
                  <c:v>All Wesport</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'35. EveryW_y711triple'!$B$54:$B$59</c:f>
              <c:strCache>
                <c:ptCount val="6"/>
                <c:pt idx="0">
                  <c:v>Low FAS Boy</c:v>
                </c:pt>
                <c:pt idx="1">
                  <c:v>Low FAS Girl</c:v>
                </c:pt>
                <c:pt idx="2">
                  <c:v>Medium FAS Boy</c:v>
                </c:pt>
                <c:pt idx="3">
                  <c:v>Medium FAS Girl</c:v>
                </c:pt>
                <c:pt idx="4">
                  <c:v>High FAS Boy</c:v>
                </c:pt>
                <c:pt idx="5">
                  <c:v>High FAS Girl</c:v>
                </c:pt>
              </c:strCache>
            </c:strRef>
          </c:cat>
          <c:val>
            <c:numRef>
              <c:f>'35. EveryW_y711triple'!$E$54:$E$59</c:f>
              <c:numCache>
                <c:formatCode>0.0%</c:formatCode>
                <c:ptCount val="6"/>
                <c:pt idx="0">
                  <c:v>0.45396640704659369</c:v>
                </c:pt>
                <c:pt idx="1">
                  <c:v>0.45396640704659369</c:v>
                </c:pt>
                <c:pt idx="2">
                  <c:v>0.45396640704659369</c:v>
                </c:pt>
                <c:pt idx="3">
                  <c:v>0.45396640704659369</c:v>
                </c:pt>
                <c:pt idx="4">
                  <c:v>0.45396640704659369</c:v>
                </c:pt>
                <c:pt idx="5">
                  <c:v>0.45396640704659369</c:v>
                </c:pt>
              </c:numCache>
            </c:numRef>
          </c:val>
          <c:smooth val="0"/>
          <c:extLst>
            <c:ext xmlns:c16="http://schemas.microsoft.com/office/drawing/2014/chart" uri="{C3380CC4-5D6E-409C-BE32-E72D297353CC}">
              <c16:uniqueId val="{00000009-B0A3-4243-A7FF-EA9255DB6DA7}"/>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3.7261929009662437E-2"/>
          <c:w val="0.97460935372105439"/>
          <c:h val="0.62092235596987144"/>
        </c:manualLayout>
      </c:layout>
      <c:barChart>
        <c:barDir val="col"/>
        <c:grouping val="clustered"/>
        <c:varyColors val="0"/>
        <c:ser>
          <c:idx val="1"/>
          <c:order val="1"/>
          <c:tx>
            <c:strRef>
              <c:f>'36. InSch_y711triple'!$D$52</c:f>
              <c:strCache>
                <c:ptCount val="1"/>
                <c:pt idx="0">
                  <c:v>Wesport (4 years combined)</c:v>
                </c:pt>
              </c:strCache>
            </c:strRef>
          </c:tx>
          <c:spPr>
            <a:solidFill>
              <a:schemeClr val="accent5"/>
            </a:solidFill>
            <a:ln>
              <a:noFill/>
            </a:ln>
            <a:effectLst/>
          </c:spPr>
          <c:invertIfNegative val="0"/>
          <c:dPt>
            <c:idx val="1"/>
            <c:invertIfNegative val="0"/>
            <c:bubble3D val="0"/>
            <c:spPr>
              <a:solidFill>
                <a:srgbClr val="4BA57E">
                  <a:alpha val="50000"/>
                </a:srgbClr>
              </a:solidFill>
              <a:ln>
                <a:noFill/>
              </a:ln>
              <a:effectLst/>
            </c:spPr>
            <c:extLst>
              <c:ext xmlns:c16="http://schemas.microsoft.com/office/drawing/2014/chart" uri="{C3380CC4-5D6E-409C-BE32-E72D297353CC}">
                <c16:uniqueId val="{00000001-5111-4FB5-BD3C-3BD1EF639DEF}"/>
              </c:ext>
            </c:extLst>
          </c:dPt>
          <c:dPt>
            <c:idx val="3"/>
            <c:invertIfNegative val="0"/>
            <c:bubble3D val="0"/>
            <c:spPr>
              <a:solidFill>
                <a:srgbClr val="4BA57E">
                  <a:alpha val="50000"/>
                </a:srgbClr>
              </a:solidFill>
              <a:ln>
                <a:noFill/>
              </a:ln>
              <a:effectLst/>
            </c:spPr>
            <c:extLst>
              <c:ext xmlns:c16="http://schemas.microsoft.com/office/drawing/2014/chart" uri="{C3380CC4-5D6E-409C-BE32-E72D297353CC}">
                <c16:uniqueId val="{00000003-5111-4FB5-BD3C-3BD1EF639DEF}"/>
              </c:ext>
            </c:extLst>
          </c:dPt>
          <c:dPt>
            <c:idx val="5"/>
            <c:invertIfNegative val="0"/>
            <c:bubble3D val="0"/>
            <c:spPr>
              <a:solidFill>
                <a:srgbClr val="4BA57E">
                  <a:alpha val="50000"/>
                </a:srgbClr>
              </a:solidFill>
              <a:ln>
                <a:noFill/>
              </a:ln>
              <a:effectLst/>
            </c:spPr>
            <c:extLst>
              <c:ext xmlns:c16="http://schemas.microsoft.com/office/drawing/2014/chart" uri="{C3380CC4-5D6E-409C-BE32-E72D297353CC}">
                <c16:uniqueId val="{00000005-5111-4FB5-BD3C-3BD1EF639DEF}"/>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5111-4FB5-BD3C-3BD1EF639DEF}"/>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5111-4FB5-BD3C-3BD1EF639DEF}"/>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5111-4FB5-BD3C-3BD1EF639DE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'36. InSch_y711triple'!$G$53:$G$59</c:f>
                <c:numCache>
                  <c:formatCode>General</c:formatCode>
                  <c:ptCount val="7"/>
                  <c:pt idx="0">
                    <c:v>2.1597725675263146E-2</c:v>
                  </c:pt>
                  <c:pt idx="1">
                    <c:v>7.945719541355499E-2</c:v>
                  </c:pt>
                  <c:pt idx="2">
                    <c:v>7.8338048443936104E-2</c:v>
                  </c:pt>
                  <c:pt idx="3">
                    <c:v>3.962969524360304E-2</c:v>
                  </c:pt>
                  <c:pt idx="4">
                    <c:v>3.9707657774169049E-2</c:v>
                  </c:pt>
                  <c:pt idx="5">
                    <c:v>6.3617834689044458E-2</c:v>
                  </c:pt>
                  <c:pt idx="6">
                    <c:v>5.6784825733683569E-2</c:v>
                  </c:pt>
                </c:numCache>
              </c:numRef>
            </c:plus>
            <c:minus>
              <c:numRef>
                <c:f>'36. InSch_y711triple'!$G$53:$G$59</c:f>
                <c:numCache>
                  <c:formatCode>General</c:formatCode>
                  <c:ptCount val="7"/>
                  <c:pt idx="0">
                    <c:v>2.1597725675263146E-2</c:v>
                  </c:pt>
                  <c:pt idx="1">
                    <c:v>7.945719541355499E-2</c:v>
                  </c:pt>
                  <c:pt idx="2">
                    <c:v>7.8338048443936104E-2</c:v>
                  </c:pt>
                  <c:pt idx="3">
                    <c:v>3.962969524360304E-2</c:v>
                  </c:pt>
                  <c:pt idx="4">
                    <c:v>3.9707657774169049E-2</c:v>
                  </c:pt>
                  <c:pt idx="5">
                    <c:v>6.3617834689044458E-2</c:v>
                  </c:pt>
                  <c:pt idx="6">
                    <c:v>5.6784825733683569E-2</c:v>
                  </c:pt>
                </c:numCache>
              </c:numRef>
            </c:minus>
            <c:spPr>
              <a:noFill/>
              <a:ln w="9525" cap="flat" cmpd="sng" algn="ctr">
                <a:solidFill>
                  <a:srgbClr val="BD1622"/>
                </a:solidFill>
                <a:round/>
              </a:ln>
              <a:effectLst/>
            </c:spPr>
          </c:errBars>
          <c:cat>
            <c:strRef>
              <c:f>'36. InSch_y711triple'!$B$54:$B$59</c:f>
              <c:strCache>
                <c:ptCount val="6"/>
                <c:pt idx="0">
                  <c:v>Low FAS Boy</c:v>
                </c:pt>
                <c:pt idx="1">
                  <c:v>Low FAS Girl</c:v>
                </c:pt>
                <c:pt idx="2">
                  <c:v>Medium FAS Boy</c:v>
                </c:pt>
                <c:pt idx="3">
                  <c:v>Medium FAS Girl</c:v>
                </c:pt>
                <c:pt idx="4">
                  <c:v>High FAS Boy</c:v>
                </c:pt>
                <c:pt idx="5">
                  <c:v>High FAS Girl</c:v>
                </c:pt>
              </c:strCache>
            </c:strRef>
          </c:cat>
          <c:val>
            <c:numRef>
              <c:f>'36. InSch_y711triple'!$D$54:$D$59</c:f>
              <c:numCache>
                <c:formatCode>0.0%</c:formatCode>
                <c:ptCount val="6"/>
                <c:pt idx="0">
                  <c:v>0.4572077983947061</c:v>
                </c:pt>
                <c:pt idx="1">
                  <c:v>0.4719794268657399</c:v>
                </c:pt>
                <c:pt idx="2">
                  <c:v>0.44845961545023982</c:v>
                </c:pt>
                <c:pt idx="3">
                  <c:v>0.44996847941982582</c:v>
                </c:pt>
                <c:pt idx="4">
                  <c:v>0.48253714321000318</c:v>
                </c:pt>
                <c:pt idx="5">
                  <c:v>0.52642947268697682</c:v>
                </c:pt>
              </c:numCache>
            </c:numRef>
          </c:val>
          <c:extLst>
            <c:ext xmlns:c16="http://schemas.microsoft.com/office/drawing/2014/chart" uri="{C3380CC4-5D6E-409C-BE32-E72D297353CC}">
              <c16:uniqueId val="{00000006-5111-4FB5-BD3C-3BD1EF639DEF}"/>
            </c:ext>
          </c:extLst>
        </c:ser>
        <c:dLbls>
          <c:showLegendKey val="0"/>
          <c:showVal val="0"/>
          <c:showCatName val="0"/>
          <c:showSerName val="0"/>
          <c:showPercent val="0"/>
          <c:showBubbleSize val="0"/>
        </c:dLbls>
        <c:gapWidth val="30"/>
        <c:overlap val="100"/>
        <c:axId val="713563448"/>
        <c:axId val="713563776"/>
      </c:barChart>
      <c:lineChart>
        <c:grouping val="standard"/>
        <c:varyColors val="0"/>
        <c:ser>
          <c:idx val="0"/>
          <c:order val="0"/>
          <c:tx>
            <c:strRef>
              <c:f>'36. InSch_y711triple'!$C$52</c:f>
              <c:strCache>
                <c:ptCount val="1"/>
                <c:pt idx="0">
                  <c:v>England</c:v>
                </c:pt>
              </c:strCache>
            </c:strRef>
          </c:tx>
          <c:spPr>
            <a:ln w="25400" cap="rnd">
              <a:noFill/>
              <a:round/>
            </a:ln>
            <a:effectLst/>
          </c:spPr>
          <c:marker>
            <c:symbol val="circle"/>
            <c:size val="8"/>
            <c:spPr>
              <a:solidFill>
                <a:srgbClr val="484043"/>
              </a:solidFill>
              <a:ln w="9525">
                <a:noFill/>
              </a:ln>
              <a:effectLst/>
            </c:spPr>
          </c:marker>
          <c:cat>
            <c:strRef>
              <c:f>'36. InSch_y711triple'!$B$54:$B$59</c:f>
              <c:strCache>
                <c:ptCount val="6"/>
                <c:pt idx="0">
                  <c:v>Low FAS Boy</c:v>
                </c:pt>
                <c:pt idx="1">
                  <c:v>Low FAS Girl</c:v>
                </c:pt>
                <c:pt idx="2">
                  <c:v>Medium FAS Boy</c:v>
                </c:pt>
                <c:pt idx="3">
                  <c:v>Medium FAS Girl</c:v>
                </c:pt>
                <c:pt idx="4">
                  <c:v>High FAS Boy</c:v>
                </c:pt>
                <c:pt idx="5">
                  <c:v>High FAS Girl</c:v>
                </c:pt>
              </c:strCache>
            </c:strRef>
          </c:cat>
          <c:val>
            <c:numRef>
              <c:f>'36. InSch_y711triple'!$C$54:$C$59</c:f>
              <c:numCache>
                <c:formatCode>0.0%</c:formatCode>
                <c:ptCount val="6"/>
                <c:pt idx="0">
                  <c:v>0.43537588518594966</c:v>
                </c:pt>
                <c:pt idx="1">
                  <c:v>0.43217881186861701</c:v>
                </c:pt>
                <c:pt idx="2">
                  <c:v>0.4584695040792573</c:v>
                </c:pt>
                <c:pt idx="3">
                  <c:v>0.44462845391952527</c:v>
                </c:pt>
                <c:pt idx="4">
                  <c:v>0.5298913223300532</c:v>
                </c:pt>
                <c:pt idx="5">
                  <c:v>0.48004683600768888</c:v>
                </c:pt>
              </c:numCache>
            </c:numRef>
          </c:val>
          <c:smooth val="0"/>
          <c:extLst>
            <c:ext xmlns:c16="http://schemas.microsoft.com/office/drawing/2014/chart" uri="{C3380CC4-5D6E-409C-BE32-E72D297353CC}">
              <c16:uniqueId val="{00000007-5111-4FB5-BD3C-3BD1EF639DEF}"/>
            </c:ext>
          </c:extLst>
        </c:ser>
        <c:ser>
          <c:idx val="2"/>
          <c:order val="2"/>
          <c:tx>
            <c:strRef>
              <c:f>'36. InSch_y711triple'!$E$52</c:f>
              <c:strCache>
                <c:ptCount val="1"/>
                <c:pt idx="0">
                  <c:v>All Wesport</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'36. InSch_y711triple'!$B$54:$B$59</c:f>
              <c:strCache>
                <c:ptCount val="6"/>
                <c:pt idx="0">
                  <c:v>Low FAS Boy</c:v>
                </c:pt>
                <c:pt idx="1">
                  <c:v>Low FAS Girl</c:v>
                </c:pt>
                <c:pt idx="2">
                  <c:v>Medium FAS Boy</c:v>
                </c:pt>
                <c:pt idx="3">
                  <c:v>Medium FAS Girl</c:v>
                </c:pt>
                <c:pt idx="4">
                  <c:v>High FAS Boy</c:v>
                </c:pt>
                <c:pt idx="5">
                  <c:v>High FAS Girl</c:v>
                </c:pt>
              </c:strCache>
            </c:strRef>
          </c:cat>
          <c:val>
            <c:numRef>
              <c:f>'36. InSch_y711triple'!$E$54:$E$59</c:f>
              <c:numCache>
                <c:formatCode>0.0%</c:formatCode>
                <c:ptCount val="6"/>
                <c:pt idx="0">
                  <c:v>0.46545372404482821</c:v>
                </c:pt>
                <c:pt idx="1">
                  <c:v>0.46545372404482821</c:v>
                </c:pt>
                <c:pt idx="2">
                  <c:v>0.46545372404482821</c:v>
                </c:pt>
                <c:pt idx="3">
                  <c:v>0.46545372404482821</c:v>
                </c:pt>
                <c:pt idx="4">
                  <c:v>0.46545372404482821</c:v>
                </c:pt>
                <c:pt idx="5">
                  <c:v>0.46545372404482821</c:v>
                </c:pt>
              </c:numCache>
            </c:numRef>
          </c:val>
          <c:smooth val="0"/>
          <c:extLst>
            <c:ext xmlns:c16="http://schemas.microsoft.com/office/drawing/2014/chart" uri="{C3380CC4-5D6E-409C-BE32-E72D297353CC}">
              <c16:uniqueId val="{00000009-5111-4FB5-BD3C-3BD1EF639DEF}"/>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rgbClr val="7C4982"/>
            </a:solidFill>
            <a:round/>
          </a:ln>
          <a:effectLst/>
        </c:spPr>
        <c:txPr>
          <a:bodyPr rot="-60000000" spcFirstLastPara="1" vertOverflow="ellipsis" vert="horz" wrap="square" anchor="ctr" anchorCtr="1"/>
          <a:lstStyle/>
          <a:p>
            <a:pPr>
              <a:defRPr sz="1600" b="1" i="0" u="none" strike="noStrike" kern="1200" baseline="0">
                <a:solidFill>
                  <a:srgbClr val="7C4982"/>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egendEntry>
        <c:idx val="2"/>
        <c:delete val="1"/>
      </c:legendEntry>
      <c:legendEntry>
        <c:idx val="3"/>
        <c:delete val="1"/>
      </c:legendEntry>
      <c:layout>
        <c:manualLayout>
          <c:xMode val="edge"/>
          <c:yMode val="edge"/>
          <c:x val="0.22532003670926296"/>
          <c:y val="0.93741012258525158"/>
          <c:w val="0.77393015096782958"/>
          <c:h val="6.258987741474844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3.7261929009662437E-2"/>
          <c:w val="0.97460935372105439"/>
          <c:h val="0.62092235596987144"/>
        </c:manualLayout>
      </c:layout>
      <c:barChart>
        <c:barDir val="col"/>
        <c:grouping val="clustered"/>
        <c:varyColors val="0"/>
        <c:ser>
          <c:idx val="1"/>
          <c:order val="1"/>
          <c:tx>
            <c:strRef>
              <c:f>'37. OutSch_y711triple'!$D$52</c:f>
              <c:strCache>
                <c:ptCount val="1"/>
                <c:pt idx="0">
                  <c:v>Wesport (4 years combined)</c:v>
                </c:pt>
              </c:strCache>
            </c:strRef>
          </c:tx>
          <c:spPr>
            <a:solidFill>
              <a:schemeClr val="accent5"/>
            </a:solidFill>
            <a:ln>
              <a:noFill/>
            </a:ln>
            <a:effectLst/>
          </c:spPr>
          <c:invertIfNegative val="0"/>
          <c:dPt>
            <c:idx val="1"/>
            <c:invertIfNegative val="0"/>
            <c:bubble3D val="0"/>
            <c:spPr>
              <a:solidFill>
                <a:srgbClr val="4BA57E">
                  <a:alpha val="50000"/>
                </a:srgbClr>
              </a:solidFill>
              <a:ln>
                <a:noFill/>
              </a:ln>
              <a:effectLst/>
            </c:spPr>
            <c:extLst>
              <c:ext xmlns:c16="http://schemas.microsoft.com/office/drawing/2014/chart" uri="{C3380CC4-5D6E-409C-BE32-E72D297353CC}">
                <c16:uniqueId val="{00000001-59BA-4A44-8A63-FB899BEC1586}"/>
              </c:ext>
            </c:extLst>
          </c:dPt>
          <c:dPt>
            <c:idx val="3"/>
            <c:invertIfNegative val="0"/>
            <c:bubble3D val="0"/>
            <c:spPr>
              <a:solidFill>
                <a:srgbClr val="4BA57E">
                  <a:alpha val="50000"/>
                </a:srgbClr>
              </a:solidFill>
              <a:ln>
                <a:noFill/>
              </a:ln>
              <a:effectLst/>
            </c:spPr>
            <c:extLst>
              <c:ext xmlns:c16="http://schemas.microsoft.com/office/drawing/2014/chart" uri="{C3380CC4-5D6E-409C-BE32-E72D297353CC}">
                <c16:uniqueId val="{00000003-59BA-4A44-8A63-FB899BEC1586}"/>
              </c:ext>
            </c:extLst>
          </c:dPt>
          <c:dPt>
            <c:idx val="5"/>
            <c:invertIfNegative val="0"/>
            <c:bubble3D val="0"/>
            <c:spPr>
              <a:solidFill>
                <a:srgbClr val="4BA57E">
                  <a:alpha val="50000"/>
                </a:srgbClr>
              </a:solidFill>
              <a:ln>
                <a:noFill/>
              </a:ln>
              <a:effectLst/>
            </c:spPr>
            <c:extLst>
              <c:ext xmlns:c16="http://schemas.microsoft.com/office/drawing/2014/chart" uri="{C3380CC4-5D6E-409C-BE32-E72D297353CC}">
                <c16:uniqueId val="{00000005-59BA-4A44-8A63-FB899BEC1586}"/>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59BA-4A44-8A63-FB899BEC1586}"/>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59BA-4A44-8A63-FB899BEC1586}"/>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59BA-4A44-8A63-FB899BEC158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'37. OutSch_y711triple'!$G$53:$G$59</c:f>
                <c:numCache>
                  <c:formatCode>General</c:formatCode>
                  <c:ptCount val="7"/>
                  <c:pt idx="0">
                    <c:v>2.1584855047528183E-2</c:v>
                  </c:pt>
                  <c:pt idx="1">
                    <c:v>7.9349380948263021E-2</c:v>
                  </c:pt>
                  <c:pt idx="2">
                    <c:v>7.8321830494224462E-2</c:v>
                  </c:pt>
                  <c:pt idx="3">
                    <c:v>3.9824249273271752E-2</c:v>
                  </c:pt>
                  <c:pt idx="4">
                    <c:v>3.9782972443557753E-2</c:v>
                  </c:pt>
                  <c:pt idx="5">
                    <c:v>6.2080776082023857E-2</c:v>
                  </c:pt>
                  <c:pt idx="6">
                    <c:v>5.5248134597951346E-2</c:v>
                  </c:pt>
                </c:numCache>
              </c:numRef>
            </c:plus>
            <c:minus>
              <c:numRef>
                <c:f>'37. OutSch_y711triple'!$G$53:$G$59</c:f>
                <c:numCache>
                  <c:formatCode>General</c:formatCode>
                  <c:ptCount val="7"/>
                  <c:pt idx="0">
                    <c:v>2.1584855047528183E-2</c:v>
                  </c:pt>
                  <c:pt idx="1">
                    <c:v>7.9349380948263021E-2</c:v>
                  </c:pt>
                  <c:pt idx="2">
                    <c:v>7.8321830494224462E-2</c:v>
                  </c:pt>
                  <c:pt idx="3">
                    <c:v>3.9824249273271752E-2</c:v>
                  </c:pt>
                  <c:pt idx="4">
                    <c:v>3.9782972443557753E-2</c:v>
                  </c:pt>
                  <c:pt idx="5">
                    <c:v>6.2080776082023857E-2</c:v>
                  </c:pt>
                  <c:pt idx="6">
                    <c:v>5.5248134597951346E-2</c:v>
                  </c:pt>
                </c:numCache>
              </c:numRef>
            </c:minus>
            <c:spPr>
              <a:noFill/>
              <a:ln w="9525" cap="flat" cmpd="sng" algn="ctr">
                <a:solidFill>
                  <a:srgbClr val="BD1622"/>
                </a:solidFill>
                <a:round/>
              </a:ln>
              <a:effectLst/>
            </c:spPr>
          </c:errBars>
          <c:cat>
            <c:strRef>
              <c:f>'37. OutSch_y711triple'!$B$54:$B$59</c:f>
              <c:strCache>
                <c:ptCount val="6"/>
                <c:pt idx="0">
                  <c:v>Low FAS Boy</c:v>
                </c:pt>
                <c:pt idx="1">
                  <c:v>Low FAS Girl</c:v>
                </c:pt>
                <c:pt idx="2">
                  <c:v>Medium FAS Boy</c:v>
                </c:pt>
                <c:pt idx="3">
                  <c:v>Medium FAS Girl</c:v>
                </c:pt>
                <c:pt idx="4">
                  <c:v>High FAS Boy</c:v>
                </c:pt>
                <c:pt idx="5">
                  <c:v>High FAS Girl</c:v>
                </c:pt>
              </c:strCache>
            </c:strRef>
          </c:cat>
          <c:val>
            <c:numRef>
              <c:f>'37. OutSch_y711triple'!$D$54:$D$59</c:f>
              <c:numCache>
                <c:formatCode>0.0%</c:formatCode>
                <c:ptCount val="6"/>
                <c:pt idx="0">
                  <c:v>0.44995811852568468</c:v>
                </c:pt>
                <c:pt idx="1">
                  <c:v>0.47019514566243858</c:v>
                </c:pt>
                <c:pt idx="2">
                  <c:v>0.51489572460221822</c:v>
                </c:pt>
                <c:pt idx="3">
                  <c:v>0.53953977396950115</c:v>
                </c:pt>
                <c:pt idx="4">
                  <c:v>0.61056610652066956</c:v>
                </c:pt>
                <c:pt idx="5">
                  <c:v>0.61835947272488101</c:v>
                </c:pt>
              </c:numCache>
            </c:numRef>
          </c:val>
          <c:extLst>
            <c:ext xmlns:c16="http://schemas.microsoft.com/office/drawing/2014/chart" uri="{C3380CC4-5D6E-409C-BE32-E72D297353CC}">
              <c16:uniqueId val="{00000006-59BA-4A44-8A63-FB899BEC1586}"/>
            </c:ext>
          </c:extLst>
        </c:ser>
        <c:dLbls>
          <c:showLegendKey val="0"/>
          <c:showVal val="0"/>
          <c:showCatName val="0"/>
          <c:showSerName val="0"/>
          <c:showPercent val="0"/>
          <c:showBubbleSize val="0"/>
        </c:dLbls>
        <c:gapWidth val="30"/>
        <c:overlap val="100"/>
        <c:axId val="713563448"/>
        <c:axId val="713563776"/>
      </c:barChart>
      <c:lineChart>
        <c:grouping val="standard"/>
        <c:varyColors val="0"/>
        <c:ser>
          <c:idx val="0"/>
          <c:order val="0"/>
          <c:tx>
            <c:strRef>
              <c:f>'37. OutSch_y711triple'!$C$52</c:f>
              <c:strCache>
                <c:ptCount val="1"/>
                <c:pt idx="0">
                  <c:v>England</c:v>
                </c:pt>
              </c:strCache>
            </c:strRef>
          </c:tx>
          <c:spPr>
            <a:ln w="25400" cap="rnd">
              <a:noFill/>
              <a:round/>
            </a:ln>
            <a:effectLst/>
          </c:spPr>
          <c:marker>
            <c:symbol val="circle"/>
            <c:size val="8"/>
            <c:spPr>
              <a:solidFill>
                <a:srgbClr val="484043"/>
              </a:solidFill>
              <a:ln w="9525">
                <a:noFill/>
              </a:ln>
              <a:effectLst/>
            </c:spPr>
          </c:marker>
          <c:cat>
            <c:strRef>
              <c:f>'37. OutSch_y711triple'!$B$54:$B$59</c:f>
              <c:strCache>
                <c:ptCount val="6"/>
                <c:pt idx="0">
                  <c:v>Low FAS Boy</c:v>
                </c:pt>
                <c:pt idx="1">
                  <c:v>Low FAS Girl</c:v>
                </c:pt>
                <c:pt idx="2">
                  <c:v>Medium FAS Boy</c:v>
                </c:pt>
                <c:pt idx="3">
                  <c:v>Medium FAS Girl</c:v>
                </c:pt>
                <c:pt idx="4">
                  <c:v>High FAS Boy</c:v>
                </c:pt>
                <c:pt idx="5">
                  <c:v>High FAS Girl</c:v>
                </c:pt>
              </c:strCache>
            </c:strRef>
          </c:cat>
          <c:val>
            <c:numRef>
              <c:f>'37. OutSch_y711triple'!$C$54:$C$59</c:f>
              <c:numCache>
                <c:formatCode>0.0%</c:formatCode>
                <c:ptCount val="6"/>
                <c:pt idx="0">
                  <c:v>0.46115451070285052</c:v>
                </c:pt>
                <c:pt idx="1">
                  <c:v>0.43146448663033021</c:v>
                </c:pt>
                <c:pt idx="2">
                  <c:v>0.52444203224663577</c:v>
                </c:pt>
                <c:pt idx="3">
                  <c:v>0.49273857734314669</c:v>
                </c:pt>
                <c:pt idx="4">
                  <c:v>0.63988968836355964</c:v>
                </c:pt>
                <c:pt idx="5">
                  <c:v>0.59734085828523187</c:v>
                </c:pt>
              </c:numCache>
            </c:numRef>
          </c:val>
          <c:smooth val="0"/>
          <c:extLst>
            <c:ext xmlns:c16="http://schemas.microsoft.com/office/drawing/2014/chart" uri="{C3380CC4-5D6E-409C-BE32-E72D297353CC}">
              <c16:uniqueId val="{00000007-59BA-4A44-8A63-FB899BEC1586}"/>
            </c:ext>
          </c:extLst>
        </c:ser>
        <c:ser>
          <c:idx val="2"/>
          <c:order val="2"/>
          <c:tx>
            <c:strRef>
              <c:f>'37. OutSch_y711triple'!$E$52</c:f>
              <c:strCache>
                <c:ptCount val="1"/>
                <c:pt idx="0">
                  <c:v>All Wesport</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'37. OutSch_y711triple'!$B$54:$B$59</c:f>
              <c:strCache>
                <c:ptCount val="6"/>
                <c:pt idx="0">
                  <c:v>Low FAS Boy</c:v>
                </c:pt>
                <c:pt idx="1">
                  <c:v>Low FAS Girl</c:v>
                </c:pt>
                <c:pt idx="2">
                  <c:v>Medium FAS Boy</c:v>
                </c:pt>
                <c:pt idx="3">
                  <c:v>Medium FAS Girl</c:v>
                </c:pt>
                <c:pt idx="4">
                  <c:v>High FAS Boy</c:v>
                </c:pt>
                <c:pt idx="5">
                  <c:v>High FAS Girl</c:v>
                </c:pt>
              </c:strCache>
            </c:strRef>
          </c:cat>
          <c:val>
            <c:numRef>
              <c:f>'37. OutSch_y711triple'!$E$54:$E$59</c:f>
              <c:numCache>
                <c:formatCode>0.0%</c:formatCode>
                <c:ptCount val="6"/>
                <c:pt idx="0">
                  <c:v>0.53859918376608651</c:v>
                </c:pt>
                <c:pt idx="1">
                  <c:v>0.53859918376608651</c:v>
                </c:pt>
                <c:pt idx="2">
                  <c:v>0.53859918376608651</c:v>
                </c:pt>
                <c:pt idx="3">
                  <c:v>0.53859918376608651</c:v>
                </c:pt>
                <c:pt idx="4">
                  <c:v>0.53859918376608651</c:v>
                </c:pt>
                <c:pt idx="5">
                  <c:v>0.53859918376608651</c:v>
                </c:pt>
              </c:numCache>
            </c:numRef>
          </c:val>
          <c:smooth val="0"/>
          <c:extLst>
            <c:ext xmlns:c16="http://schemas.microsoft.com/office/drawing/2014/chart" uri="{C3380CC4-5D6E-409C-BE32-E72D297353CC}">
              <c16:uniqueId val="{00000009-59BA-4A44-8A63-FB899BEC1586}"/>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chemeClr val="accent6"/>
            </a:solidFill>
            <a:round/>
          </a:ln>
          <a:effectLst/>
        </c:spPr>
        <c:txPr>
          <a:bodyPr rot="-60000000" spcFirstLastPara="1" vertOverflow="ellipsis" vert="horz" wrap="square" anchor="ctr" anchorCtr="1"/>
          <a:lstStyle/>
          <a:p>
            <a:pPr>
              <a:defRPr sz="1600" b="1" i="0" u="none" strike="noStrike" kern="1200" baseline="0">
                <a:solidFill>
                  <a:schemeClr val="accent6"/>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r"/>
      <c:legendEntry>
        <c:idx val="0"/>
        <c:delete val="1"/>
      </c:legendEntry>
      <c:legendEntry>
        <c:idx val="1"/>
        <c:delete val="1"/>
      </c:legendEntry>
      <c:legendEntry>
        <c:idx val="3"/>
        <c:delete val="1"/>
      </c:legendEntry>
      <c:layout>
        <c:manualLayout>
          <c:xMode val="edge"/>
          <c:yMode val="edge"/>
          <c:x val="7.8513464545734487E-3"/>
          <c:y val="0.93591677477096968"/>
          <c:w val="0.30708458078064371"/>
          <c:h val="6.30323508412023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1092922735084E-2"/>
          <c:y val="4.3910897754881009E-2"/>
          <c:w val="0.9017285225753815"/>
          <c:h val="0.84847045048736935"/>
        </c:manualLayout>
      </c:layout>
      <c:areaChart>
        <c:grouping val="stacked"/>
        <c:varyColors val="0"/>
        <c:ser>
          <c:idx val="0"/>
          <c:order val="0"/>
          <c:tx>
            <c:strRef>
              <c:f>Charts!$B$5</c:f>
              <c:strCache>
                <c:ptCount val="1"/>
                <c:pt idx="0">
                  <c:v>Sporting activities</c:v>
                </c:pt>
              </c:strCache>
            </c:strRef>
          </c:tx>
          <c:spPr>
            <a:solidFill>
              <a:schemeClr val="tx1">
                <a:lumMod val="60000"/>
                <a:lumOff val="40000"/>
              </a:schemeClr>
            </a:solidFill>
            <a:ln>
              <a:solidFill>
                <a:schemeClr val="bg1"/>
              </a:solidFill>
            </a:ln>
            <a:effectLst/>
          </c:spPr>
          <c:cat>
            <c:strRef>
              <c:f>Charts!$C$3:$F$3</c:f>
              <c:strCache>
                <c:ptCount val="4"/>
                <c:pt idx="0">
                  <c:v>2017-18</c:v>
                </c:pt>
                <c:pt idx="1">
                  <c:v>2018-19</c:v>
                </c:pt>
                <c:pt idx="2">
                  <c:v>2019-20</c:v>
                </c:pt>
                <c:pt idx="3">
                  <c:v>2020-21</c:v>
                </c:pt>
              </c:strCache>
            </c:strRef>
          </c:cat>
          <c:val>
            <c:numRef>
              <c:f>Charts!$C$5:$F$5</c:f>
              <c:numCache>
                <c:formatCode>General</c:formatCode>
                <c:ptCount val="4"/>
                <c:pt idx="0">
                  <c:v>220.07606210697716</c:v>
                </c:pt>
                <c:pt idx="1">
                  <c:v>242.85736491526566</c:v>
                </c:pt>
                <c:pt idx="2">
                  <c:v>172.27178851293209</c:v>
                </c:pt>
                <c:pt idx="3">
                  <c:v>173.61922072263292</c:v>
                </c:pt>
              </c:numCache>
            </c:numRef>
          </c:val>
          <c:extLst>
            <c:ext xmlns:c16="http://schemas.microsoft.com/office/drawing/2014/chart" uri="{C3380CC4-5D6E-409C-BE32-E72D297353CC}">
              <c16:uniqueId val="{00000000-ED59-4904-8164-83A7EAEDF029}"/>
            </c:ext>
          </c:extLst>
        </c:ser>
        <c:ser>
          <c:idx val="1"/>
          <c:order val="1"/>
          <c:tx>
            <c:strRef>
              <c:f>Charts!$B$6</c:f>
              <c:strCache>
                <c:ptCount val="1"/>
                <c:pt idx="0">
                  <c:v>Cycling and Scooter</c:v>
                </c:pt>
              </c:strCache>
            </c:strRef>
          </c:tx>
          <c:spPr>
            <a:solidFill>
              <a:srgbClr val="BDA4C0"/>
            </a:solidFill>
            <a:ln>
              <a:solidFill>
                <a:schemeClr val="bg1"/>
              </a:solidFill>
            </a:ln>
            <a:effectLst/>
          </c:spPr>
          <c:cat>
            <c:strRef>
              <c:f>Charts!$C$3:$F$3</c:f>
              <c:strCache>
                <c:ptCount val="4"/>
                <c:pt idx="0">
                  <c:v>2017-18</c:v>
                </c:pt>
                <c:pt idx="1">
                  <c:v>2018-19</c:v>
                </c:pt>
                <c:pt idx="2">
                  <c:v>2019-20</c:v>
                </c:pt>
                <c:pt idx="3">
                  <c:v>2020-21</c:v>
                </c:pt>
              </c:strCache>
            </c:strRef>
          </c:cat>
          <c:val>
            <c:numRef>
              <c:f>Charts!$C$6:$F$6</c:f>
              <c:numCache>
                <c:formatCode>General</c:formatCode>
                <c:ptCount val="4"/>
                <c:pt idx="0">
                  <c:v>111.6562930358406</c:v>
                </c:pt>
                <c:pt idx="1">
                  <c:v>151.47653260897772</c:v>
                </c:pt>
                <c:pt idx="2">
                  <c:v>118.89825813978757</c:v>
                </c:pt>
                <c:pt idx="3">
                  <c:v>151.11847688829479</c:v>
                </c:pt>
              </c:numCache>
            </c:numRef>
          </c:val>
          <c:extLst>
            <c:ext xmlns:c16="http://schemas.microsoft.com/office/drawing/2014/chart" uri="{C3380CC4-5D6E-409C-BE32-E72D297353CC}">
              <c16:uniqueId val="{00000001-ED59-4904-8164-83A7EAEDF029}"/>
            </c:ext>
          </c:extLst>
        </c:ser>
        <c:ser>
          <c:idx val="2"/>
          <c:order val="2"/>
          <c:tx>
            <c:strRef>
              <c:f>Charts!$B$7</c:f>
              <c:strCache>
                <c:ptCount val="1"/>
                <c:pt idx="0">
                  <c:v>Walking for travel</c:v>
                </c:pt>
              </c:strCache>
            </c:strRef>
          </c:tx>
          <c:spPr>
            <a:solidFill>
              <a:schemeClr val="tx2"/>
            </a:solidFill>
            <a:ln>
              <a:solidFill>
                <a:schemeClr val="bg1"/>
              </a:solidFill>
            </a:ln>
            <a:effectLst/>
          </c:spPr>
          <c:cat>
            <c:strRef>
              <c:f>Charts!$C$3:$F$3</c:f>
              <c:strCache>
                <c:ptCount val="4"/>
                <c:pt idx="0">
                  <c:v>2017-18</c:v>
                </c:pt>
                <c:pt idx="1">
                  <c:v>2018-19</c:v>
                </c:pt>
                <c:pt idx="2">
                  <c:v>2019-20</c:v>
                </c:pt>
                <c:pt idx="3">
                  <c:v>2020-21</c:v>
                </c:pt>
              </c:strCache>
            </c:strRef>
          </c:cat>
          <c:val>
            <c:numRef>
              <c:f>Charts!$C$7:$F$7</c:f>
              <c:numCache>
                <c:formatCode>General</c:formatCode>
                <c:ptCount val="4"/>
                <c:pt idx="0">
                  <c:v>61.438434049813601</c:v>
                </c:pt>
                <c:pt idx="1">
                  <c:v>81.210369240658011</c:v>
                </c:pt>
                <c:pt idx="2">
                  <c:v>78.357569176481775</c:v>
                </c:pt>
                <c:pt idx="3">
                  <c:v>102.50411207453133</c:v>
                </c:pt>
              </c:numCache>
            </c:numRef>
          </c:val>
          <c:extLst>
            <c:ext xmlns:c16="http://schemas.microsoft.com/office/drawing/2014/chart" uri="{C3380CC4-5D6E-409C-BE32-E72D297353CC}">
              <c16:uniqueId val="{00000002-ED59-4904-8164-83A7EAEDF029}"/>
            </c:ext>
          </c:extLst>
        </c:ser>
        <c:ser>
          <c:idx val="3"/>
          <c:order val="3"/>
          <c:tx>
            <c:strRef>
              <c:f>Charts!$B$8</c:f>
              <c:strCache>
                <c:ptCount val="1"/>
                <c:pt idx="0">
                  <c:v>Active Play</c:v>
                </c:pt>
              </c:strCache>
            </c:strRef>
          </c:tx>
          <c:spPr>
            <a:solidFill>
              <a:srgbClr val="7C4982"/>
            </a:solidFill>
            <a:ln w="9525">
              <a:solidFill>
                <a:schemeClr val="bg1"/>
              </a:solidFill>
            </a:ln>
            <a:effectLst/>
          </c:spPr>
          <c:cat>
            <c:strRef>
              <c:f>Charts!$C$3:$F$3</c:f>
              <c:strCache>
                <c:ptCount val="4"/>
                <c:pt idx="0">
                  <c:v>2017-18</c:v>
                </c:pt>
                <c:pt idx="1">
                  <c:v>2018-19</c:v>
                </c:pt>
                <c:pt idx="2">
                  <c:v>2019-20</c:v>
                </c:pt>
                <c:pt idx="3">
                  <c:v>2020-21</c:v>
                </c:pt>
              </c:strCache>
            </c:strRef>
          </c:cat>
          <c:val>
            <c:numRef>
              <c:f>Charts!$C$8:$F$8</c:f>
              <c:numCache>
                <c:formatCode>General</c:formatCode>
                <c:ptCount val="4"/>
                <c:pt idx="0">
                  <c:v>82.083271100431958</c:v>
                </c:pt>
                <c:pt idx="1">
                  <c:v>113.50140102042958</c:v>
                </c:pt>
                <c:pt idx="2">
                  <c:v>58.810151411439769</c:v>
                </c:pt>
                <c:pt idx="3">
                  <c:v>79.577712192728455</c:v>
                </c:pt>
              </c:numCache>
            </c:numRef>
          </c:val>
          <c:extLst>
            <c:ext xmlns:c16="http://schemas.microsoft.com/office/drawing/2014/chart" uri="{C3380CC4-5D6E-409C-BE32-E72D297353CC}">
              <c16:uniqueId val="{00000003-ED59-4904-8164-83A7EAEDF029}"/>
            </c:ext>
          </c:extLst>
        </c:ser>
        <c:ser>
          <c:idx val="4"/>
          <c:order val="4"/>
          <c:tx>
            <c:strRef>
              <c:f>Charts!$B$9</c:f>
              <c:strCache>
                <c:ptCount val="1"/>
                <c:pt idx="0">
                  <c:v>Walking for leisure</c:v>
                </c:pt>
              </c:strCache>
            </c:strRef>
          </c:tx>
          <c:spPr>
            <a:solidFill>
              <a:schemeClr val="accent6"/>
            </a:solidFill>
            <a:ln w="9525">
              <a:solidFill>
                <a:schemeClr val="bg1"/>
              </a:solidFill>
            </a:ln>
            <a:effectLst/>
          </c:spPr>
          <c:cat>
            <c:strRef>
              <c:f>Charts!$C$3:$F$3</c:f>
              <c:strCache>
                <c:ptCount val="4"/>
                <c:pt idx="0">
                  <c:v>2017-18</c:v>
                </c:pt>
                <c:pt idx="1">
                  <c:v>2018-19</c:v>
                </c:pt>
                <c:pt idx="2">
                  <c:v>2019-20</c:v>
                </c:pt>
                <c:pt idx="3">
                  <c:v>2020-21</c:v>
                </c:pt>
              </c:strCache>
            </c:strRef>
          </c:cat>
          <c:val>
            <c:numRef>
              <c:f>Charts!$C$9:$F$9</c:f>
              <c:numCache>
                <c:formatCode>General</c:formatCode>
                <c:ptCount val="4"/>
                <c:pt idx="0">
                  <c:v>29.573021935408647</c:v>
                </c:pt>
                <c:pt idx="1">
                  <c:v>37.975131588548145</c:v>
                </c:pt>
                <c:pt idx="2">
                  <c:v>60.088106728347796</c:v>
                </c:pt>
                <c:pt idx="3">
                  <c:v>71.540764695566338</c:v>
                </c:pt>
              </c:numCache>
            </c:numRef>
          </c:val>
          <c:extLst>
            <c:ext xmlns:c16="http://schemas.microsoft.com/office/drawing/2014/chart" uri="{C3380CC4-5D6E-409C-BE32-E72D297353CC}">
              <c16:uniqueId val="{00000004-ED59-4904-8164-83A7EAEDF029}"/>
            </c:ext>
          </c:extLst>
        </c:ser>
        <c:ser>
          <c:idx val="5"/>
          <c:order val="5"/>
          <c:tx>
            <c:strRef>
              <c:f>Charts!$B$10</c:f>
              <c:strCache>
                <c:ptCount val="1"/>
                <c:pt idx="0">
                  <c:v>Dance</c:v>
                </c:pt>
              </c:strCache>
            </c:strRef>
          </c:tx>
          <c:spPr>
            <a:solidFill>
              <a:schemeClr val="accent5"/>
            </a:solidFill>
            <a:ln w="9525">
              <a:solidFill>
                <a:schemeClr val="bg1"/>
              </a:solidFill>
            </a:ln>
            <a:effectLst/>
          </c:spPr>
          <c:cat>
            <c:strRef>
              <c:f>Charts!$C$3:$F$3</c:f>
              <c:strCache>
                <c:ptCount val="4"/>
                <c:pt idx="0">
                  <c:v>2017-18</c:v>
                </c:pt>
                <c:pt idx="1">
                  <c:v>2018-19</c:v>
                </c:pt>
                <c:pt idx="2">
                  <c:v>2019-20</c:v>
                </c:pt>
                <c:pt idx="3">
                  <c:v>2020-21</c:v>
                </c:pt>
              </c:strCache>
            </c:strRef>
          </c:cat>
          <c:val>
            <c:numRef>
              <c:f>Charts!$C$10:$F$10</c:f>
              <c:numCache>
                <c:formatCode>General</c:formatCode>
                <c:ptCount val="4"/>
                <c:pt idx="0">
                  <c:v>31.693543181643207</c:v>
                </c:pt>
                <c:pt idx="1">
                  <c:v>26.604932335032675</c:v>
                </c:pt>
                <c:pt idx="2">
                  <c:v>30.055660019468021</c:v>
                </c:pt>
                <c:pt idx="3">
                  <c:v>34.295335091187994</c:v>
                </c:pt>
              </c:numCache>
            </c:numRef>
          </c:val>
          <c:extLst>
            <c:ext xmlns:c16="http://schemas.microsoft.com/office/drawing/2014/chart" uri="{C3380CC4-5D6E-409C-BE32-E72D297353CC}">
              <c16:uniqueId val="{00000005-ED59-4904-8164-83A7EAEDF029}"/>
            </c:ext>
          </c:extLst>
        </c:ser>
        <c:ser>
          <c:idx val="6"/>
          <c:order val="6"/>
          <c:tx>
            <c:strRef>
              <c:f>Charts!$B$11</c:f>
              <c:strCache>
                <c:ptCount val="1"/>
                <c:pt idx="0">
                  <c:v>Fitness activities</c:v>
                </c:pt>
              </c:strCache>
            </c:strRef>
          </c:tx>
          <c:spPr>
            <a:solidFill>
              <a:srgbClr val="3CCEBF"/>
            </a:solidFill>
            <a:ln w="9525">
              <a:solidFill>
                <a:schemeClr val="bg1"/>
              </a:solidFill>
            </a:ln>
            <a:effectLst/>
          </c:spPr>
          <c:cat>
            <c:strRef>
              <c:f>Charts!$C$3:$F$3</c:f>
              <c:strCache>
                <c:ptCount val="4"/>
                <c:pt idx="0">
                  <c:v>2017-18</c:v>
                </c:pt>
                <c:pt idx="1">
                  <c:v>2018-19</c:v>
                </c:pt>
                <c:pt idx="2">
                  <c:v>2019-20</c:v>
                </c:pt>
                <c:pt idx="3">
                  <c:v>2020-21</c:v>
                </c:pt>
              </c:strCache>
            </c:strRef>
          </c:cat>
          <c:val>
            <c:numRef>
              <c:f>Charts!$C$11:$F$11</c:f>
              <c:numCache>
                <c:formatCode>General</c:formatCode>
                <c:ptCount val="4"/>
                <c:pt idx="0">
                  <c:v>19.436431411714569</c:v>
                </c:pt>
                <c:pt idx="1">
                  <c:v>19.518619992867404</c:v>
                </c:pt>
                <c:pt idx="2">
                  <c:v>40.44663291526286</c:v>
                </c:pt>
                <c:pt idx="3">
                  <c:v>25.436675953859627</c:v>
                </c:pt>
              </c:numCache>
            </c:numRef>
          </c:val>
          <c:extLst>
            <c:ext xmlns:c16="http://schemas.microsoft.com/office/drawing/2014/chart" uri="{C3380CC4-5D6E-409C-BE32-E72D297353CC}">
              <c16:uniqueId val="{00000006-ED59-4904-8164-83A7EAEDF029}"/>
            </c:ext>
          </c:extLst>
        </c:ser>
        <c:dLbls>
          <c:showLegendKey val="0"/>
          <c:showVal val="0"/>
          <c:showCatName val="0"/>
          <c:showSerName val="0"/>
          <c:showPercent val="0"/>
          <c:showBubbleSize val="0"/>
        </c:dLbls>
        <c:axId val="155290512"/>
        <c:axId val="155292592"/>
      </c:areaChart>
      <c:catAx>
        <c:axId val="155290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5292592"/>
        <c:crosses val="autoZero"/>
        <c:auto val="1"/>
        <c:lblAlgn val="ctr"/>
        <c:lblOffset val="100"/>
        <c:noMultiLvlLbl val="0"/>
      </c:catAx>
      <c:valAx>
        <c:axId val="155292592"/>
        <c:scaling>
          <c:orientation val="minMax"/>
          <c:max val="700"/>
        </c:scaling>
        <c:delete val="1"/>
        <c:axPos val="l"/>
        <c:numFmt formatCode="General" sourceLinked="1"/>
        <c:majorTickMark val="none"/>
        <c:minorTickMark val="none"/>
        <c:tickLblPos val="nextTo"/>
        <c:crossAx val="15529051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 EveryW_WP'!$B$27</c:f>
          <c:strCache>
            <c:ptCount val="1"/>
            <c:pt idx="0">
              <c:v>England</c:v>
            </c:pt>
          </c:strCache>
        </c:strRef>
      </c:tx>
      <c:layout>
        <c:manualLayout>
          <c:xMode val="edge"/>
          <c:yMode val="edge"/>
          <c:x val="0.41398360958206859"/>
          <c:y val="0"/>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3"/>
          <c:order val="0"/>
          <c:tx>
            <c:strRef>
              <c:f>'1. EveryW_WP'!$B$29</c:f>
              <c:strCache>
                <c:ptCount val="1"/>
                <c:pt idx="0">
                  <c:v>Less Active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EveryW_WP'!$C$28:$F$28</c:f>
              <c:strCache>
                <c:ptCount val="4"/>
                <c:pt idx="0">
                  <c:v>2017-18</c:v>
                </c:pt>
                <c:pt idx="1">
                  <c:v>2018-19</c:v>
                </c:pt>
                <c:pt idx="2">
                  <c:v>2019-20</c:v>
                </c:pt>
                <c:pt idx="3">
                  <c:v>2020-21</c:v>
                </c:pt>
              </c:strCache>
            </c:strRef>
          </c:cat>
          <c:val>
            <c:numRef>
              <c:f>'1. EveryW_WP'!$C$29:$F$29</c:f>
              <c:numCache>
                <c:formatCode>0.0%</c:formatCode>
                <c:ptCount val="4"/>
                <c:pt idx="0">
                  <c:v>0.32853459510147665</c:v>
                </c:pt>
                <c:pt idx="1">
                  <c:v>0.28983859273937551</c:v>
                </c:pt>
                <c:pt idx="2">
                  <c:v>0.31329674930140622</c:v>
                </c:pt>
                <c:pt idx="3">
                  <c:v>0.32350507666753059</c:v>
                </c:pt>
              </c:numCache>
            </c:numRef>
          </c:val>
          <c:extLst>
            <c:ext xmlns:c16="http://schemas.microsoft.com/office/drawing/2014/chart" uri="{C3380CC4-5D6E-409C-BE32-E72D297353CC}">
              <c16:uniqueId val="{00000000-3146-42D9-9121-EF066D517194}"/>
            </c:ext>
          </c:extLst>
        </c:ser>
        <c:ser>
          <c:idx val="2"/>
          <c:order val="1"/>
          <c:tx>
            <c:strRef>
              <c:f>'1. EveryW_WP'!$B$30</c:f>
              <c:strCache>
                <c:ptCount val="1"/>
                <c:pt idx="0">
                  <c:v>Fairly Active</c:v>
                </c:pt>
              </c:strCache>
            </c:strRef>
          </c:tx>
          <c:spPr>
            <a:solidFill>
              <a:srgbClr val="FFC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EveryW_WP'!$C$28:$F$28</c:f>
              <c:strCache>
                <c:ptCount val="4"/>
                <c:pt idx="0">
                  <c:v>2017-18</c:v>
                </c:pt>
                <c:pt idx="1">
                  <c:v>2018-19</c:v>
                </c:pt>
                <c:pt idx="2">
                  <c:v>2019-20</c:v>
                </c:pt>
                <c:pt idx="3">
                  <c:v>2020-21</c:v>
                </c:pt>
              </c:strCache>
            </c:strRef>
          </c:cat>
          <c:val>
            <c:numRef>
              <c:f>'1. EveryW_WP'!$C$30:$F$30</c:f>
              <c:numCache>
                <c:formatCode>0.0%</c:formatCode>
                <c:ptCount val="4"/>
                <c:pt idx="0">
                  <c:v>0.23883509880618406</c:v>
                </c:pt>
                <c:pt idx="1">
                  <c:v>0.24203421141216885</c:v>
                </c:pt>
                <c:pt idx="2">
                  <c:v>0.23783751826610375</c:v>
                </c:pt>
                <c:pt idx="3">
                  <c:v>0.23016118300646096</c:v>
                </c:pt>
              </c:numCache>
            </c:numRef>
          </c:val>
          <c:extLst>
            <c:ext xmlns:c16="http://schemas.microsoft.com/office/drawing/2014/chart" uri="{C3380CC4-5D6E-409C-BE32-E72D297353CC}">
              <c16:uniqueId val="{00000001-3146-42D9-9121-EF066D517194}"/>
            </c:ext>
          </c:extLst>
        </c:ser>
        <c:ser>
          <c:idx val="1"/>
          <c:order val="2"/>
          <c:tx>
            <c:strRef>
              <c:f>'1. EveryW_WP'!$B$31</c:f>
              <c:strCache>
                <c:ptCount val="1"/>
                <c:pt idx="0">
                  <c:v>Active</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EveryW_WP'!$C$28:$F$28</c:f>
              <c:strCache>
                <c:ptCount val="4"/>
                <c:pt idx="0">
                  <c:v>2017-18</c:v>
                </c:pt>
                <c:pt idx="1">
                  <c:v>2018-19</c:v>
                </c:pt>
                <c:pt idx="2">
                  <c:v>2019-20</c:v>
                </c:pt>
                <c:pt idx="3">
                  <c:v>2020-21</c:v>
                </c:pt>
              </c:strCache>
            </c:strRef>
          </c:cat>
          <c:val>
            <c:numRef>
              <c:f>'1. EveryW_WP'!$C$31:$F$31</c:f>
              <c:numCache>
                <c:formatCode>0.0%</c:formatCode>
                <c:ptCount val="4"/>
                <c:pt idx="0">
                  <c:v>0.43263030609233938</c:v>
                </c:pt>
                <c:pt idx="1">
                  <c:v>0.46812719584845552</c:v>
                </c:pt>
                <c:pt idx="2">
                  <c:v>0.44886573243248995</c:v>
                </c:pt>
                <c:pt idx="3">
                  <c:v>0.44633374032600842</c:v>
                </c:pt>
              </c:numCache>
            </c:numRef>
          </c:val>
          <c:extLst>
            <c:ext xmlns:c16="http://schemas.microsoft.com/office/drawing/2014/chart" uri="{C3380CC4-5D6E-409C-BE32-E72D297353CC}">
              <c16:uniqueId val="{00000002-3146-42D9-9121-EF066D517194}"/>
            </c:ext>
          </c:extLst>
        </c:ser>
        <c:dLbls>
          <c:showLegendKey val="0"/>
          <c:showVal val="0"/>
          <c:showCatName val="0"/>
          <c:showSerName val="0"/>
          <c:showPercent val="0"/>
          <c:showBubbleSize val="0"/>
        </c:dLbls>
        <c:gapWidth val="3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 EveryW_WP'!$B$18</c:f>
          <c:strCache>
            <c:ptCount val="1"/>
            <c:pt idx="0">
              <c:v>Wesport</c:v>
            </c:pt>
          </c:strCache>
        </c:strRef>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3"/>
          <c:order val="0"/>
          <c:tx>
            <c:strRef>
              <c:f>'1. EveryW_WP'!$B$13</c:f>
              <c:strCache>
                <c:ptCount val="1"/>
                <c:pt idx="0">
                  <c:v>Less Active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EveryW_WP'!$C$12:$F$12</c:f>
              <c:strCache>
                <c:ptCount val="4"/>
                <c:pt idx="0">
                  <c:v>2017-18</c:v>
                </c:pt>
                <c:pt idx="1">
                  <c:v>2018-19</c:v>
                </c:pt>
                <c:pt idx="2">
                  <c:v>2019-20</c:v>
                </c:pt>
                <c:pt idx="3">
                  <c:v>2020-21</c:v>
                </c:pt>
              </c:strCache>
            </c:strRef>
          </c:cat>
          <c:val>
            <c:numRef>
              <c:f>'1. EveryW_WP'!$C$13:$F$13</c:f>
              <c:numCache>
                <c:formatCode>0.0%</c:formatCode>
                <c:ptCount val="4"/>
                <c:pt idx="0">
                  <c:v>0.31474073164348598</c:v>
                </c:pt>
                <c:pt idx="1">
                  <c:v>0.28053311794796076</c:v>
                </c:pt>
                <c:pt idx="2">
                  <c:v>0.30039681780174543</c:v>
                </c:pt>
                <c:pt idx="3">
                  <c:v>0.30753810522136199</c:v>
                </c:pt>
              </c:numCache>
            </c:numRef>
          </c:val>
          <c:extLst>
            <c:ext xmlns:c16="http://schemas.microsoft.com/office/drawing/2014/chart" uri="{C3380CC4-5D6E-409C-BE32-E72D297353CC}">
              <c16:uniqueId val="{00000000-B1F4-4003-A833-69B924EE6B40}"/>
            </c:ext>
          </c:extLst>
        </c:ser>
        <c:ser>
          <c:idx val="2"/>
          <c:order val="1"/>
          <c:tx>
            <c:strRef>
              <c:f>'1. EveryW_WP'!$B$14</c:f>
              <c:strCache>
                <c:ptCount val="1"/>
                <c:pt idx="0">
                  <c:v>Fairly Active</c:v>
                </c:pt>
              </c:strCache>
            </c:strRef>
          </c:tx>
          <c:spPr>
            <a:solidFill>
              <a:srgbClr val="FFC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EveryW_WP'!$C$12:$F$12</c:f>
              <c:strCache>
                <c:ptCount val="4"/>
                <c:pt idx="0">
                  <c:v>2017-18</c:v>
                </c:pt>
                <c:pt idx="1">
                  <c:v>2018-19</c:v>
                </c:pt>
                <c:pt idx="2">
                  <c:v>2019-20</c:v>
                </c:pt>
                <c:pt idx="3">
                  <c:v>2020-21</c:v>
                </c:pt>
              </c:strCache>
            </c:strRef>
          </c:cat>
          <c:val>
            <c:numRef>
              <c:f>'1. EveryW_WP'!$C$14:$F$14</c:f>
              <c:numCache>
                <c:formatCode>0.0%</c:formatCode>
                <c:ptCount val="4"/>
                <c:pt idx="0">
                  <c:v>0.23801017428943819</c:v>
                </c:pt>
                <c:pt idx="1">
                  <c:v>0.22637632219233159</c:v>
                </c:pt>
                <c:pt idx="2">
                  <c:v>0.23969901707774505</c:v>
                </c:pt>
                <c:pt idx="3">
                  <c:v>0.2389530257667889</c:v>
                </c:pt>
              </c:numCache>
            </c:numRef>
          </c:val>
          <c:extLst>
            <c:ext xmlns:c16="http://schemas.microsoft.com/office/drawing/2014/chart" uri="{C3380CC4-5D6E-409C-BE32-E72D297353CC}">
              <c16:uniqueId val="{00000001-B1F4-4003-A833-69B924EE6B40}"/>
            </c:ext>
          </c:extLst>
        </c:ser>
        <c:ser>
          <c:idx val="1"/>
          <c:order val="2"/>
          <c:tx>
            <c:strRef>
              <c:f>'1. EveryW_WP'!$B$15</c:f>
              <c:strCache>
                <c:ptCount val="1"/>
                <c:pt idx="0">
                  <c:v>Active</c:v>
                </c:pt>
              </c:strCache>
            </c:strRef>
          </c:tx>
          <c:spPr>
            <a:solidFill>
              <a:srgbClr val="4BA57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EveryW_WP'!$C$12:$F$12</c:f>
              <c:strCache>
                <c:ptCount val="4"/>
                <c:pt idx="0">
                  <c:v>2017-18</c:v>
                </c:pt>
                <c:pt idx="1">
                  <c:v>2018-19</c:v>
                </c:pt>
                <c:pt idx="2">
                  <c:v>2019-20</c:v>
                </c:pt>
                <c:pt idx="3">
                  <c:v>2020-21</c:v>
                </c:pt>
              </c:strCache>
            </c:strRef>
          </c:cat>
          <c:val>
            <c:numRef>
              <c:f>'1. EveryW_WP'!$C$15:$F$15</c:f>
              <c:numCache>
                <c:formatCode>0.0%</c:formatCode>
                <c:ptCount val="4"/>
                <c:pt idx="0">
                  <c:v>0.44724909406707586</c:v>
                </c:pt>
                <c:pt idx="1">
                  <c:v>0.49309055985970768</c:v>
                </c:pt>
                <c:pt idx="2">
                  <c:v>0.45990416512050963</c:v>
                </c:pt>
                <c:pt idx="3">
                  <c:v>0.45350886901184928</c:v>
                </c:pt>
              </c:numCache>
            </c:numRef>
          </c:val>
          <c:extLst>
            <c:ext xmlns:c16="http://schemas.microsoft.com/office/drawing/2014/chart" uri="{C3380CC4-5D6E-409C-BE32-E72D297353CC}">
              <c16:uniqueId val="{00000002-B1F4-4003-A833-69B924EE6B40}"/>
            </c:ext>
          </c:extLst>
        </c:ser>
        <c:dLbls>
          <c:showLegendKey val="0"/>
          <c:showVal val="0"/>
          <c:showCatName val="0"/>
          <c:showSerName val="0"/>
          <c:showPercent val="0"/>
          <c:showBubbleSize val="0"/>
        </c:dLbls>
        <c:gapWidth val="3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3.7261929009662437E-2"/>
          <c:w val="0.97460935372105439"/>
          <c:h val="0.55342656300454551"/>
        </c:manualLayout>
      </c:layout>
      <c:barChart>
        <c:barDir val="col"/>
        <c:grouping val="clustered"/>
        <c:varyColors val="0"/>
        <c:ser>
          <c:idx val="1"/>
          <c:order val="1"/>
          <c:tx>
            <c:strRef>
              <c:f>'5. EveryW_Demo'!$D$39</c:f>
              <c:strCache>
                <c:ptCount val="1"/>
                <c:pt idx="0">
                  <c:v>Wesport 4 years combined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'5. EveryW_Demo'!$G$41:$G$53</c:f>
                <c:numCache>
                  <c:formatCode>General</c:formatCode>
                  <c:ptCount val="13"/>
                  <c:pt idx="0">
                    <c:v>3.9842893598418201E-2</c:v>
                  </c:pt>
                  <c:pt idx="1">
                    <c:v>3.9840617619008659E-2</c:v>
                  </c:pt>
                  <c:pt idx="2">
                    <c:v>3.3465157801343522E-2</c:v>
                  </c:pt>
                  <c:pt idx="3">
                    <c:v>2.3532424832255424E-2</c:v>
                  </c:pt>
                  <c:pt idx="4">
                    <c:v>2.8178924671187242E-2</c:v>
                  </c:pt>
                  <c:pt idx="5">
                    <c:v>3.3220174744880489E-2</c:v>
                  </c:pt>
                  <c:pt idx="6">
                    <c:v>1.92645055446449E-2</c:v>
                  </c:pt>
                  <c:pt idx="7">
                    <c:v>2.1805826554833086E-2</c:v>
                  </c:pt>
                  <c:pt idx="8">
                    <c:v>2.9185767812380504E-2</c:v>
                  </c:pt>
                  <c:pt idx="9">
                    <c:v>3.2729161580392463E-2</c:v>
                  </c:pt>
                  <c:pt idx="10">
                    <c:v>2.3775536378326564E-2</c:v>
                  </c:pt>
                  <c:pt idx="11">
                    <c:v>0.12444311847096545</c:v>
                  </c:pt>
                  <c:pt idx="12">
                    <c:v>3.763546337198849E-2</c:v>
                  </c:pt>
                </c:numCache>
              </c:numRef>
            </c:plus>
            <c:minus>
              <c:numRef>
                <c:f>'5. EveryW_Demo'!$G$41:$G$53</c:f>
                <c:numCache>
                  <c:formatCode>General</c:formatCode>
                  <c:ptCount val="13"/>
                  <c:pt idx="0">
                    <c:v>3.9842893598418201E-2</c:v>
                  </c:pt>
                  <c:pt idx="1">
                    <c:v>3.9840617619008659E-2</c:v>
                  </c:pt>
                  <c:pt idx="2">
                    <c:v>3.3465157801343522E-2</c:v>
                  </c:pt>
                  <c:pt idx="3">
                    <c:v>2.3532424832255424E-2</c:v>
                  </c:pt>
                  <c:pt idx="4">
                    <c:v>2.8178924671187242E-2</c:v>
                  </c:pt>
                  <c:pt idx="5">
                    <c:v>3.3220174744880489E-2</c:v>
                  </c:pt>
                  <c:pt idx="6">
                    <c:v>1.92645055446449E-2</c:v>
                  </c:pt>
                  <c:pt idx="7">
                    <c:v>2.1805826554833086E-2</c:v>
                  </c:pt>
                  <c:pt idx="8">
                    <c:v>2.9185767812380504E-2</c:v>
                  </c:pt>
                  <c:pt idx="9">
                    <c:v>3.2729161580392463E-2</c:v>
                  </c:pt>
                  <c:pt idx="10">
                    <c:v>2.3775536378326564E-2</c:v>
                  </c:pt>
                  <c:pt idx="11">
                    <c:v>0.12444311847096545</c:v>
                  </c:pt>
                  <c:pt idx="12">
                    <c:v>3.763546337198849E-2</c:v>
                  </c:pt>
                </c:numCache>
              </c:numRef>
            </c:minus>
            <c:spPr>
              <a:noFill/>
              <a:ln w="9525" cap="flat" cmpd="sng" algn="ctr">
                <a:solidFill>
                  <a:srgbClr val="BD1622"/>
                </a:solidFill>
                <a:round/>
              </a:ln>
              <a:effectLst/>
            </c:spPr>
          </c:errBars>
          <c:cat>
            <c:strRef>
              <c:f>'5. EveryW_Demo'!$B$41:$B$53</c:f>
              <c:strCache>
                <c:ptCount val="13"/>
                <c:pt idx="0">
                  <c:v>Low FAS</c:v>
                </c:pt>
                <c:pt idx="1">
                  <c:v>Year 3-4</c:v>
                </c:pt>
                <c:pt idx="2">
                  <c:v>No limiting disability, special need or illness</c:v>
                </c:pt>
                <c:pt idx="3">
                  <c:v>Girl</c:v>
                </c:pt>
                <c:pt idx="4">
                  <c:v>Year 9-11</c:v>
                </c:pt>
                <c:pt idx="5">
                  <c:v>Minority ethnic group</c:v>
                </c:pt>
                <c:pt idx="6">
                  <c:v>White British</c:v>
                </c:pt>
                <c:pt idx="7">
                  <c:v>Medium FAS</c:v>
                </c:pt>
                <c:pt idx="8">
                  <c:v>Year 7-8</c:v>
                </c:pt>
                <c:pt idx="9">
                  <c:v>High FAS</c:v>
                </c:pt>
                <c:pt idx="10">
                  <c:v>Boy</c:v>
                </c:pt>
                <c:pt idx="11">
                  <c:v>Has limiting disability, special need or illness</c:v>
                </c:pt>
                <c:pt idx="12">
                  <c:v>Year 5-6</c:v>
                </c:pt>
              </c:strCache>
            </c:strRef>
          </c:cat>
          <c:val>
            <c:numRef>
              <c:f>'5. EveryW_Demo'!$D$41:$D$53</c:f>
              <c:numCache>
                <c:formatCode>0.0%</c:formatCode>
                <c:ptCount val="13"/>
                <c:pt idx="0">
                  <c:v>0.40047218318829125</c:v>
                </c:pt>
                <c:pt idx="1">
                  <c:v>0.41130255620209966</c:v>
                </c:pt>
                <c:pt idx="2">
                  <c:v>0.44201697659708367</c:v>
                </c:pt>
                <c:pt idx="3">
                  <c:v>0.44341028094163326</c:v>
                </c:pt>
                <c:pt idx="4">
                  <c:v>0.44727552386302155</c:v>
                </c:pt>
                <c:pt idx="5">
                  <c:v>0.45138563534547971</c:v>
                </c:pt>
                <c:pt idx="6">
                  <c:v>0.47094381291229348</c:v>
                </c:pt>
                <c:pt idx="7">
                  <c:v>0.47115989940101716</c:v>
                </c:pt>
                <c:pt idx="8">
                  <c:v>0.47673330399642161</c:v>
                </c:pt>
                <c:pt idx="9">
                  <c:v>0.47932231766516098</c:v>
                </c:pt>
                <c:pt idx="10">
                  <c:v>0.4831466336579659</c:v>
                </c:pt>
                <c:pt idx="12">
                  <c:v>0.49737593556164911</c:v>
                </c:pt>
              </c:numCache>
            </c:numRef>
          </c:val>
          <c:extLst>
            <c:ext xmlns:c16="http://schemas.microsoft.com/office/drawing/2014/chart" uri="{C3380CC4-5D6E-409C-BE32-E72D297353CC}">
              <c16:uniqueId val="{00000000-BE5F-47B8-A262-E2D5583C747C}"/>
            </c:ext>
          </c:extLst>
        </c:ser>
        <c:dLbls>
          <c:showLegendKey val="0"/>
          <c:showVal val="0"/>
          <c:showCatName val="0"/>
          <c:showSerName val="0"/>
          <c:showPercent val="0"/>
          <c:showBubbleSize val="0"/>
        </c:dLbls>
        <c:gapWidth val="30"/>
        <c:overlap val="100"/>
        <c:axId val="713563448"/>
        <c:axId val="713563776"/>
      </c:barChart>
      <c:lineChart>
        <c:grouping val="standard"/>
        <c:varyColors val="0"/>
        <c:ser>
          <c:idx val="0"/>
          <c:order val="0"/>
          <c:tx>
            <c:strRef>
              <c:f>'5. EveryW_Demo'!$C$39</c:f>
              <c:strCache>
                <c:ptCount val="1"/>
                <c:pt idx="0">
                  <c:v>England 4 years combined</c:v>
                </c:pt>
              </c:strCache>
            </c:strRef>
          </c:tx>
          <c:spPr>
            <a:ln w="25400" cap="rnd">
              <a:noFill/>
              <a:round/>
            </a:ln>
            <a:effectLst/>
          </c:spPr>
          <c:marker>
            <c:symbol val="circle"/>
            <c:size val="8"/>
            <c:spPr>
              <a:solidFill>
                <a:srgbClr val="484043"/>
              </a:solidFill>
              <a:ln w="9525">
                <a:noFill/>
              </a:ln>
              <a:effectLst/>
            </c:spPr>
          </c:marker>
          <c:cat>
            <c:strRef>
              <c:f>'5. EveryW_Demo'!$B$41:$B$53</c:f>
              <c:strCache>
                <c:ptCount val="13"/>
                <c:pt idx="0">
                  <c:v>Low FAS</c:v>
                </c:pt>
                <c:pt idx="1">
                  <c:v>Year 3-4</c:v>
                </c:pt>
                <c:pt idx="2">
                  <c:v>No limiting disability, special need or illness</c:v>
                </c:pt>
                <c:pt idx="3">
                  <c:v>Girl</c:v>
                </c:pt>
                <c:pt idx="4">
                  <c:v>Year 9-11</c:v>
                </c:pt>
                <c:pt idx="5">
                  <c:v>Minority ethnic group</c:v>
                </c:pt>
                <c:pt idx="6">
                  <c:v>White British</c:v>
                </c:pt>
                <c:pt idx="7">
                  <c:v>Medium FAS</c:v>
                </c:pt>
                <c:pt idx="8">
                  <c:v>Year 7-8</c:v>
                </c:pt>
                <c:pt idx="9">
                  <c:v>High FAS</c:v>
                </c:pt>
                <c:pt idx="10">
                  <c:v>Boy</c:v>
                </c:pt>
                <c:pt idx="11">
                  <c:v>Has limiting disability, special need or illness</c:v>
                </c:pt>
                <c:pt idx="12">
                  <c:v>Year 5-6</c:v>
                </c:pt>
              </c:strCache>
            </c:strRef>
          </c:cat>
          <c:val>
            <c:numRef>
              <c:f>'5. EveryW_Demo'!$C$41:$C$53</c:f>
              <c:numCache>
                <c:formatCode>0.0%</c:formatCode>
                <c:ptCount val="13"/>
                <c:pt idx="0">
                  <c:v>0.39655016717999486</c:v>
                </c:pt>
                <c:pt idx="1">
                  <c:v>0.39067398153515054</c:v>
                </c:pt>
                <c:pt idx="2">
                  <c:v>0.45700227050552211</c:v>
                </c:pt>
                <c:pt idx="3">
                  <c:v>0.42702492839122369</c:v>
                </c:pt>
                <c:pt idx="4">
                  <c:v>0.41739767677473294</c:v>
                </c:pt>
                <c:pt idx="5">
                  <c:v>0.41754772933823836</c:v>
                </c:pt>
                <c:pt idx="6">
                  <c:v>0.46935343617612602</c:v>
                </c:pt>
                <c:pt idx="7">
                  <c:v>0.44567866699751024</c:v>
                </c:pt>
                <c:pt idx="8">
                  <c:v>0.48985332588376795</c:v>
                </c:pt>
                <c:pt idx="9">
                  <c:v>0.52756906819929916</c:v>
                </c:pt>
                <c:pt idx="10">
                  <c:v>0.47296441974936709</c:v>
                </c:pt>
                <c:pt idx="11">
                  <c:v>0.46952847648605606</c:v>
                </c:pt>
                <c:pt idx="12">
                  <c:v>0.46403243843705133</c:v>
                </c:pt>
              </c:numCache>
            </c:numRef>
          </c:val>
          <c:smooth val="0"/>
          <c:extLst>
            <c:ext xmlns:c16="http://schemas.microsoft.com/office/drawing/2014/chart" uri="{C3380CC4-5D6E-409C-BE32-E72D297353CC}">
              <c16:uniqueId val="{00000001-BE5F-47B8-A262-E2D5583C747C}"/>
            </c:ext>
          </c:extLst>
        </c:ser>
        <c:ser>
          <c:idx val="2"/>
          <c:order val="2"/>
          <c:tx>
            <c:strRef>
              <c:f>'5. EveryW_Demo'!$E$39</c:f>
              <c:strCache>
                <c:ptCount val="1"/>
                <c:pt idx="0">
                  <c:v>All Wesport</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'5. EveryW_Demo'!$B$41:$B$53</c:f>
              <c:strCache>
                <c:ptCount val="13"/>
                <c:pt idx="0">
                  <c:v>Low FAS</c:v>
                </c:pt>
                <c:pt idx="1">
                  <c:v>Year 3-4</c:v>
                </c:pt>
                <c:pt idx="2">
                  <c:v>No limiting disability, special need or illness</c:v>
                </c:pt>
                <c:pt idx="3">
                  <c:v>Girl</c:v>
                </c:pt>
                <c:pt idx="4">
                  <c:v>Year 9-11</c:v>
                </c:pt>
                <c:pt idx="5">
                  <c:v>Minority ethnic group</c:v>
                </c:pt>
                <c:pt idx="6">
                  <c:v>White British</c:v>
                </c:pt>
                <c:pt idx="7">
                  <c:v>Medium FAS</c:v>
                </c:pt>
                <c:pt idx="8">
                  <c:v>Year 7-8</c:v>
                </c:pt>
                <c:pt idx="9">
                  <c:v>High FAS</c:v>
                </c:pt>
                <c:pt idx="10">
                  <c:v>Boy</c:v>
                </c:pt>
                <c:pt idx="11">
                  <c:v>Has limiting disability, special need or illness</c:v>
                </c:pt>
                <c:pt idx="12">
                  <c:v>Year 5-6</c:v>
                </c:pt>
              </c:strCache>
            </c:strRef>
          </c:cat>
          <c:val>
            <c:numRef>
              <c:f>'5. EveryW_Demo'!$E$41:$E$53</c:f>
              <c:numCache>
                <c:formatCode>0.0%</c:formatCode>
                <c:ptCount val="13"/>
                <c:pt idx="0">
                  <c:v>0.46292233463089699</c:v>
                </c:pt>
                <c:pt idx="1">
                  <c:v>0.46292233463089699</c:v>
                </c:pt>
                <c:pt idx="2">
                  <c:v>0.46292233463089699</c:v>
                </c:pt>
                <c:pt idx="3">
                  <c:v>0.46292233463089699</c:v>
                </c:pt>
                <c:pt idx="4">
                  <c:v>0.46292233463089699</c:v>
                </c:pt>
                <c:pt idx="5">
                  <c:v>0.46292233463089699</c:v>
                </c:pt>
                <c:pt idx="6">
                  <c:v>0.46292233463089699</c:v>
                </c:pt>
                <c:pt idx="7">
                  <c:v>0.46292233463089699</c:v>
                </c:pt>
                <c:pt idx="8">
                  <c:v>0.46292233463089699</c:v>
                </c:pt>
                <c:pt idx="9">
                  <c:v>0.46292233463089699</c:v>
                </c:pt>
                <c:pt idx="10">
                  <c:v>0.46292233463089699</c:v>
                </c:pt>
                <c:pt idx="11">
                  <c:v>0.46292233463089699</c:v>
                </c:pt>
                <c:pt idx="12">
                  <c:v>0.46292233463089699</c:v>
                </c:pt>
              </c:numCache>
            </c:numRef>
          </c:val>
          <c:smooth val="0"/>
          <c:extLst>
            <c:ext xmlns:c16="http://schemas.microsoft.com/office/drawing/2014/chart" uri="{C3380CC4-5D6E-409C-BE32-E72D297353CC}">
              <c16:uniqueId val="{00000003-BE5F-47B8-A262-E2D5583C747C}"/>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egendEntry>
        <c:idx val="3"/>
        <c:delete val="1"/>
      </c:legendEntry>
      <c:layout>
        <c:manualLayout>
          <c:xMode val="edge"/>
          <c:yMode val="edge"/>
          <c:x val="1.5570934256055381E-3"/>
          <c:y val="0.94868228222260864"/>
          <c:w val="0.9984429065743945"/>
          <c:h val="3.61757619414292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3.7261929009662437E-2"/>
          <c:w val="0.97460935372105439"/>
          <c:h val="0.67456223658031922"/>
        </c:manualLayout>
      </c:layout>
      <c:barChart>
        <c:barDir val="col"/>
        <c:grouping val="clustered"/>
        <c:varyColors val="0"/>
        <c:ser>
          <c:idx val="1"/>
          <c:order val="1"/>
          <c:tx>
            <c:strRef>
              <c:f>'8. EveryW_eth'!$D$53</c:f>
              <c:strCache>
                <c:ptCount val="1"/>
                <c:pt idx="0">
                  <c:v>Wesport (4 years combined)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'8. EveryW_eth'!$G$54:$G$60</c:f>
                <c:numCache>
                  <c:formatCode>General</c:formatCode>
                  <c:ptCount val="7"/>
                  <c:pt idx="0">
                    <c:v>1.6081666471707081E-2</c:v>
                  </c:pt>
                  <c:pt idx="1">
                    <c:v>8.1949517777992434E-2</c:v>
                  </c:pt>
                  <c:pt idx="2">
                    <c:v>8.0901526987400316E-2</c:v>
                  </c:pt>
                  <c:pt idx="3">
                    <c:v>6.8595690041080015E-2</c:v>
                  </c:pt>
                  <c:pt idx="4">
                    <c:v>6.6513458897378405E-2</c:v>
                  </c:pt>
                  <c:pt idx="5">
                    <c:v>1.92645055446449E-2</c:v>
                  </c:pt>
                  <c:pt idx="6">
                    <c:v>7.386774576931357E-2</c:v>
                  </c:pt>
                </c:numCache>
              </c:numRef>
            </c:plus>
            <c:minus>
              <c:numRef>
                <c:f>'8. EveryW_eth'!$G$54:$G$60</c:f>
                <c:numCache>
                  <c:formatCode>General</c:formatCode>
                  <c:ptCount val="7"/>
                  <c:pt idx="0">
                    <c:v>1.6081666471707081E-2</c:v>
                  </c:pt>
                  <c:pt idx="1">
                    <c:v>8.1949517777992434E-2</c:v>
                  </c:pt>
                  <c:pt idx="2">
                    <c:v>8.0901526987400316E-2</c:v>
                  </c:pt>
                  <c:pt idx="3">
                    <c:v>6.8595690041080015E-2</c:v>
                  </c:pt>
                  <c:pt idx="4">
                    <c:v>6.6513458897378405E-2</c:v>
                  </c:pt>
                  <c:pt idx="5">
                    <c:v>1.92645055446449E-2</c:v>
                  </c:pt>
                  <c:pt idx="6">
                    <c:v>7.386774576931357E-2</c:v>
                  </c:pt>
                </c:numCache>
              </c:numRef>
            </c:minus>
            <c:spPr>
              <a:noFill/>
              <a:ln w="9525" cap="flat" cmpd="sng" algn="ctr">
                <a:solidFill>
                  <a:srgbClr val="BD1622"/>
                </a:solidFill>
                <a:round/>
              </a:ln>
              <a:effectLst/>
            </c:spPr>
          </c:errBars>
          <c:cat>
            <c:strRef>
              <c:f>'8. EveryW_eth'!$B$55:$B$60</c:f>
              <c:strCache>
                <c:ptCount val="6"/>
                <c:pt idx="0">
                  <c:v>Other Ethnic group</c:v>
                </c:pt>
                <c:pt idx="1">
                  <c:v>Black</c:v>
                </c:pt>
                <c:pt idx="2">
                  <c:v>Asian</c:v>
                </c:pt>
                <c:pt idx="3">
                  <c:v>Mixed</c:v>
                </c:pt>
                <c:pt idx="4">
                  <c:v>White British</c:v>
                </c:pt>
                <c:pt idx="5">
                  <c:v>White Other</c:v>
                </c:pt>
              </c:strCache>
            </c:strRef>
          </c:cat>
          <c:val>
            <c:numRef>
              <c:f>'8. EveryW_eth'!$D$55:$D$60</c:f>
              <c:numCache>
                <c:formatCode>General</c:formatCode>
                <c:ptCount val="6"/>
                <c:pt idx="2" formatCode="0.0%">
                  <c:v>0.42096410584663552</c:v>
                </c:pt>
                <c:pt idx="3" formatCode="0.0%">
                  <c:v>0.46475455616156425</c:v>
                </c:pt>
                <c:pt idx="4" formatCode="0.0%">
                  <c:v>0.47094381291229348</c:v>
                </c:pt>
                <c:pt idx="5" formatCode="0.0%">
                  <c:v>0.56533903675274355</c:v>
                </c:pt>
              </c:numCache>
            </c:numRef>
          </c:val>
          <c:extLst>
            <c:ext xmlns:c16="http://schemas.microsoft.com/office/drawing/2014/chart" uri="{C3380CC4-5D6E-409C-BE32-E72D297353CC}">
              <c16:uniqueId val="{00000000-A6F3-436A-9BFF-3B59210D2308}"/>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'8. EveryW_eth'!$C$53</c:f>
              <c:strCache>
                <c:ptCount val="1"/>
                <c:pt idx="0">
                  <c:v>England</c:v>
                </c:pt>
              </c:strCache>
            </c:strRef>
          </c:tx>
          <c:spPr>
            <a:ln w="25400" cap="rnd">
              <a:noFill/>
              <a:round/>
            </a:ln>
            <a:effectLst/>
          </c:spPr>
          <c:marker>
            <c:symbol val="circle"/>
            <c:size val="8"/>
            <c:spPr>
              <a:solidFill>
                <a:srgbClr val="484043"/>
              </a:solidFill>
              <a:ln w="9525">
                <a:noFill/>
              </a:ln>
              <a:effectLst/>
            </c:spPr>
          </c:marker>
          <c:cat>
            <c:strRef>
              <c:f>'8. EveryW_eth'!$B$55:$B$60</c:f>
              <c:strCache>
                <c:ptCount val="6"/>
                <c:pt idx="0">
                  <c:v>Other Ethnic group</c:v>
                </c:pt>
                <c:pt idx="1">
                  <c:v>Black</c:v>
                </c:pt>
                <c:pt idx="2">
                  <c:v>Asian</c:v>
                </c:pt>
                <c:pt idx="3">
                  <c:v>Mixed</c:v>
                </c:pt>
                <c:pt idx="4">
                  <c:v>White British</c:v>
                </c:pt>
                <c:pt idx="5">
                  <c:v>White Other</c:v>
                </c:pt>
              </c:strCache>
            </c:strRef>
          </c:cat>
          <c:val>
            <c:numRef>
              <c:f>'8. EveryW_eth'!$C$55:$C$60</c:f>
              <c:numCache>
                <c:formatCode>0.0%</c:formatCode>
                <c:ptCount val="6"/>
                <c:pt idx="0">
                  <c:v>0.38201260258928488</c:v>
                </c:pt>
                <c:pt idx="1">
                  <c:v>0.38057008802719305</c:v>
                </c:pt>
                <c:pt idx="2">
                  <c:v>0.39777389225816456</c:v>
                </c:pt>
                <c:pt idx="3">
                  <c:v>0.45238407184180834</c:v>
                </c:pt>
                <c:pt idx="4">
                  <c:v>0.46935343617612602</c:v>
                </c:pt>
                <c:pt idx="5">
                  <c:v>0.47333350129971319</c:v>
                </c:pt>
              </c:numCache>
            </c:numRef>
          </c:val>
          <c:smooth val="0"/>
          <c:extLst>
            <c:ext xmlns:c16="http://schemas.microsoft.com/office/drawing/2014/chart" uri="{C3380CC4-5D6E-409C-BE32-E72D297353CC}">
              <c16:uniqueId val="{00000001-A6F3-436A-9BFF-3B59210D2308}"/>
            </c:ext>
          </c:extLst>
        </c:ser>
        <c:ser>
          <c:idx val="2"/>
          <c:order val="2"/>
          <c:tx>
            <c:strRef>
              <c:f>'8. EveryW_eth'!$E$53</c:f>
              <c:strCache>
                <c:ptCount val="1"/>
                <c:pt idx="0">
                  <c:v>All Wesport</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'8. EveryW_eth'!$B$55:$B$60</c:f>
              <c:strCache>
                <c:ptCount val="6"/>
                <c:pt idx="0">
                  <c:v>Other Ethnic group</c:v>
                </c:pt>
                <c:pt idx="1">
                  <c:v>Black</c:v>
                </c:pt>
                <c:pt idx="2">
                  <c:v>Asian</c:v>
                </c:pt>
                <c:pt idx="3">
                  <c:v>Mixed</c:v>
                </c:pt>
                <c:pt idx="4">
                  <c:v>White British</c:v>
                </c:pt>
                <c:pt idx="5">
                  <c:v>White Other</c:v>
                </c:pt>
              </c:strCache>
            </c:strRef>
          </c:cat>
          <c:val>
            <c:numRef>
              <c:f>'8. EveryW_eth'!$E$55:$E$60</c:f>
              <c:numCache>
                <c:formatCode>0.0%</c:formatCode>
                <c:ptCount val="6"/>
                <c:pt idx="0">
                  <c:v>0.46292233463089699</c:v>
                </c:pt>
                <c:pt idx="1">
                  <c:v>0.46292233463089699</c:v>
                </c:pt>
                <c:pt idx="2">
                  <c:v>0.46292233463089699</c:v>
                </c:pt>
                <c:pt idx="3">
                  <c:v>0.46292233463089699</c:v>
                </c:pt>
                <c:pt idx="4">
                  <c:v>0.46292233463089699</c:v>
                </c:pt>
                <c:pt idx="5">
                  <c:v>0.46292233463089699</c:v>
                </c:pt>
              </c:numCache>
            </c:numRef>
          </c:val>
          <c:smooth val="0"/>
          <c:extLst>
            <c:ext xmlns:c16="http://schemas.microsoft.com/office/drawing/2014/chart" uri="{C3380CC4-5D6E-409C-BE32-E72D297353CC}">
              <c16:uniqueId val="{00000003-A6F3-436A-9BFF-3B59210D2308}"/>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3.7261929009662437E-2"/>
          <c:w val="0.97460935372105439"/>
          <c:h val="0.50295337688467179"/>
        </c:manualLayout>
      </c:layout>
      <c:barChart>
        <c:barDir val="col"/>
        <c:grouping val="clustered"/>
        <c:varyColors val="0"/>
        <c:ser>
          <c:idx val="1"/>
          <c:order val="1"/>
          <c:tx>
            <c:strRef>
              <c:f>'6. InSch_Demo'!$D$39</c:f>
              <c:strCache>
                <c:ptCount val="1"/>
                <c:pt idx="0">
                  <c:v>Wesport 4 years combined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'6. InSch_Demo'!$G$41:$G$53</c:f>
                <c:numCache>
                  <c:formatCode>General</c:formatCode>
                  <c:ptCount val="13"/>
                  <c:pt idx="0">
                    <c:v>3.9621122477775793E-2</c:v>
                  </c:pt>
                  <c:pt idx="1">
                    <c:v>3.9923147924431628E-2</c:v>
                  </c:pt>
                  <c:pt idx="2">
                    <c:v>2.3440024524246185E-2</c:v>
                  </c:pt>
                  <c:pt idx="3">
                    <c:v>0.12323342446278783</c:v>
                  </c:pt>
                  <c:pt idx="4">
                    <c:v>1.9117633260606986E-2</c:v>
                  </c:pt>
                  <c:pt idx="5">
                    <c:v>3.7308513299078708E-2</c:v>
                  </c:pt>
                  <c:pt idx="6">
                    <c:v>2.8108380204765977E-2</c:v>
                  </c:pt>
                  <c:pt idx="7">
                    <c:v>2.1704878115566116E-2</c:v>
                  </c:pt>
                  <c:pt idx="8">
                    <c:v>2.365163115920467E-2</c:v>
                  </c:pt>
                  <c:pt idx="9">
                    <c:v>3.2576340997461151E-2</c:v>
                  </c:pt>
                  <c:pt idx="10">
                    <c:v>3.3551035792392998E-2</c:v>
                  </c:pt>
                  <c:pt idx="11">
                    <c:v>3.3308225925721253E-2</c:v>
                  </c:pt>
                  <c:pt idx="12">
                    <c:v>2.9210859329650247E-2</c:v>
                  </c:pt>
                </c:numCache>
              </c:numRef>
            </c:plus>
            <c:minus>
              <c:numRef>
                <c:f>'6. InSch_Demo'!$G$41:$G$53</c:f>
                <c:numCache>
                  <c:formatCode>General</c:formatCode>
                  <c:ptCount val="13"/>
                  <c:pt idx="0">
                    <c:v>3.9621122477775793E-2</c:v>
                  </c:pt>
                  <c:pt idx="1">
                    <c:v>3.9923147924431628E-2</c:v>
                  </c:pt>
                  <c:pt idx="2">
                    <c:v>2.3440024524246185E-2</c:v>
                  </c:pt>
                  <c:pt idx="3">
                    <c:v>0.12323342446278783</c:v>
                  </c:pt>
                  <c:pt idx="4">
                    <c:v>1.9117633260606986E-2</c:v>
                  </c:pt>
                  <c:pt idx="5">
                    <c:v>3.7308513299078708E-2</c:v>
                  </c:pt>
                  <c:pt idx="6">
                    <c:v>2.8108380204765977E-2</c:v>
                  </c:pt>
                  <c:pt idx="7">
                    <c:v>2.1704878115566116E-2</c:v>
                  </c:pt>
                  <c:pt idx="8">
                    <c:v>2.365163115920467E-2</c:v>
                  </c:pt>
                  <c:pt idx="9">
                    <c:v>3.2576340997461151E-2</c:v>
                  </c:pt>
                  <c:pt idx="10">
                    <c:v>3.3551035792392998E-2</c:v>
                  </c:pt>
                  <c:pt idx="11">
                    <c:v>3.3308225925721253E-2</c:v>
                  </c:pt>
                  <c:pt idx="12">
                    <c:v>2.9210859329650247E-2</c:v>
                  </c:pt>
                </c:numCache>
              </c:numRef>
            </c:minus>
            <c:spPr>
              <a:noFill/>
              <a:ln w="9525" cap="flat" cmpd="sng" algn="ctr">
                <a:solidFill>
                  <a:srgbClr val="BD1622"/>
                </a:solidFill>
                <a:round/>
              </a:ln>
              <a:effectLst/>
            </c:spPr>
          </c:errBars>
          <c:cat>
            <c:strRef>
              <c:f>'6. InSch_Demo'!$B$41:$B$53</c:f>
              <c:strCache>
                <c:ptCount val="13"/>
                <c:pt idx="0">
                  <c:v>Year 3-4</c:v>
                </c:pt>
                <c:pt idx="1">
                  <c:v>Low FAS</c:v>
                </c:pt>
                <c:pt idx="2">
                  <c:v>Girl</c:v>
                </c:pt>
                <c:pt idx="3">
                  <c:v>Has limiting disability, special need or illness</c:v>
                </c:pt>
                <c:pt idx="4">
                  <c:v>White British</c:v>
                </c:pt>
                <c:pt idx="5">
                  <c:v>Year 5-6</c:v>
                </c:pt>
                <c:pt idx="6">
                  <c:v>Year 9-11</c:v>
                </c:pt>
                <c:pt idx="7">
                  <c:v>Medium FAS</c:v>
                </c:pt>
                <c:pt idx="8">
                  <c:v>Boy</c:v>
                </c:pt>
                <c:pt idx="9">
                  <c:v>High FAS</c:v>
                </c:pt>
                <c:pt idx="10">
                  <c:v>No limiting disability, special need or illness</c:v>
                </c:pt>
                <c:pt idx="11">
                  <c:v>Minority ethnic group</c:v>
                </c:pt>
                <c:pt idx="12">
                  <c:v>Year 7-8</c:v>
                </c:pt>
              </c:strCache>
            </c:strRef>
          </c:cat>
          <c:val>
            <c:numRef>
              <c:f>'6. InSch_Demo'!$D$41:$D$53</c:f>
              <c:numCache>
                <c:formatCode>0.0%</c:formatCode>
                <c:ptCount val="13"/>
                <c:pt idx="0">
                  <c:v>0.39739460967548629</c:v>
                </c:pt>
                <c:pt idx="1">
                  <c:v>0.4054612075485825</c:v>
                </c:pt>
                <c:pt idx="2">
                  <c:v>0.42832923914820509</c:v>
                </c:pt>
                <c:pt idx="4">
                  <c:v>0.43196399064389496</c:v>
                </c:pt>
                <c:pt idx="5">
                  <c:v>0.43418554205429621</c:v>
                </c:pt>
                <c:pt idx="6">
                  <c:v>0.43662708494264951</c:v>
                </c:pt>
                <c:pt idx="7">
                  <c:v>0.44402301555036144</c:v>
                </c:pt>
                <c:pt idx="8">
                  <c:v>0.44633415824989253</c:v>
                </c:pt>
                <c:pt idx="9">
                  <c:v>0.4475332797584079</c:v>
                </c:pt>
                <c:pt idx="10">
                  <c:v>0.45423356608769289</c:v>
                </c:pt>
                <c:pt idx="11">
                  <c:v>0.46761360840220706</c:v>
                </c:pt>
                <c:pt idx="12">
                  <c:v>0.51059371412344146</c:v>
                </c:pt>
              </c:numCache>
            </c:numRef>
          </c:val>
          <c:extLst>
            <c:ext xmlns:c16="http://schemas.microsoft.com/office/drawing/2014/chart" uri="{C3380CC4-5D6E-409C-BE32-E72D297353CC}">
              <c16:uniqueId val="{00000000-900C-453C-AF81-C8716FA13805}"/>
            </c:ext>
          </c:extLst>
        </c:ser>
        <c:dLbls>
          <c:showLegendKey val="0"/>
          <c:showVal val="0"/>
          <c:showCatName val="0"/>
          <c:showSerName val="0"/>
          <c:showPercent val="0"/>
          <c:showBubbleSize val="0"/>
        </c:dLbls>
        <c:gapWidth val="30"/>
        <c:overlap val="100"/>
        <c:axId val="713563448"/>
        <c:axId val="713563776"/>
      </c:barChart>
      <c:lineChart>
        <c:grouping val="standard"/>
        <c:varyColors val="0"/>
        <c:ser>
          <c:idx val="0"/>
          <c:order val="0"/>
          <c:tx>
            <c:strRef>
              <c:f>'6. InSch_Demo'!$C$39</c:f>
              <c:strCache>
                <c:ptCount val="1"/>
                <c:pt idx="0">
                  <c:v>England 4 years combined</c:v>
                </c:pt>
              </c:strCache>
            </c:strRef>
          </c:tx>
          <c:spPr>
            <a:ln w="25400" cap="rnd">
              <a:noFill/>
              <a:round/>
            </a:ln>
            <a:effectLst/>
          </c:spPr>
          <c:marker>
            <c:symbol val="circle"/>
            <c:size val="8"/>
            <c:spPr>
              <a:solidFill>
                <a:srgbClr val="484043"/>
              </a:solidFill>
              <a:ln w="9525">
                <a:noFill/>
              </a:ln>
              <a:effectLst/>
            </c:spPr>
          </c:marker>
          <c:cat>
            <c:strRef>
              <c:f>'6. InSch_Demo'!$B$41:$B$53</c:f>
              <c:strCache>
                <c:ptCount val="13"/>
                <c:pt idx="0">
                  <c:v>Year 3-4</c:v>
                </c:pt>
                <c:pt idx="1">
                  <c:v>Low FAS</c:v>
                </c:pt>
                <c:pt idx="2">
                  <c:v>Girl</c:v>
                </c:pt>
                <c:pt idx="3">
                  <c:v>Has limiting disability, special need or illness</c:v>
                </c:pt>
                <c:pt idx="4">
                  <c:v>White British</c:v>
                </c:pt>
                <c:pt idx="5">
                  <c:v>Year 5-6</c:v>
                </c:pt>
                <c:pt idx="6">
                  <c:v>Year 9-11</c:v>
                </c:pt>
                <c:pt idx="7">
                  <c:v>Medium FAS</c:v>
                </c:pt>
                <c:pt idx="8">
                  <c:v>Boy</c:v>
                </c:pt>
                <c:pt idx="9">
                  <c:v>High FAS</c:v>
                </c:pt>
                <c:pt idx="10">
                  <c:v>No limiting disability, special need or illness</c:v>
                </c:pt>
                <c:pt idx="11">
                  <c:v>Minority ethnic group</c:v>
                </c:pt>
                <c:pt idx="12">
                  <c:v>Year 7-8</c:v>
                </c:pt>
              </c:strCache>
            </c:strRef>
          </c:cat>
          <c:val>
            <c:numRef>
              <c:f>'6. InSch_Demo'!$C$41:$C$53</c:f>
              <c:numCache>
                <c:formatCode>0.0%</c:formatCode>
                <c:ptCount val="13"/>
                <c:pt idx="0">
                  <c:v>0.35019831644343563</c:v>
                </c:pt>
                <c:pt idx="1">
                  <c:v>0.37228641976397792</c:v>
                </c:pt>
                <c:pt idx="2">
                  <c:v>0.39373416162307551</c:v>
                </c:pt>
                <c:pt idx="3">
                  <c:v>0.44474592133495461</c:v>
                </c:pt>
                <c:pt idx="4">
                  <c:v>0.41666305328725456</c:v>
                </c:pt>
                <c:pt idx="5">
                  <c:v>0.39480951837413014</c:v>
                </c:pt>
                <c:pt idx="6">
                  <c:v>0.4275280378555914</c:v>
                </c:pt>
                <c:pt idx="7">
                  <c:v>0.40788384541613748</c:v>
                </c:pt>
                <c:pt idx="8">
                  <c:v>0.42562951527796061</c:v>
                </c:pt>
                <c:pt idx="9">
                  <c:v>0.46415835603927785</c:v>
                </c:pt>
                <c:pt idx="10">
                  <c:v>0.42408113708280681</c:v>
                </c:pt>
                <c:pt idx="11">
                  <c:v>0.40711108097382959</c:v>
                </c:pt>
                <c:pt idx="12">
                  <c:v>0.50783305996817196</c:v>
                </c:pt>
              </c:numCache>
            </c:numRef>
          </c:val>
          <c:smooth val="0"/>
          <c:extLst>
            <c:ext xmlns:c16="http://schemas.microsoft.com/office/drawing/2014/chart" uri="{C3380CC4-5D6E-409C-BE32-E72D297353CC}">
              <c16:uniqueId val="{00000001-900C-453C-AF81-C8716FA13805}"/>
            </c:ext>
          </c:extLst>
        </c:ser>
        <c:ser>
          <c:idx val="2"/>
          <c:order val="2"/>
          <c:tx>
            <c:strRef>
              <c:f>'6. InSch_Demo'!$E$39</c:f>
              <c:strCache>
                <c:ptCount val="1"/>
                <c:pt idx="0">
                  <c:v>All Wesport</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'6. InSch_Demo'!$B$41:$B$53</c:f>
              <c:strCache>
                <c:ptCount val="13"/>
                <c:pt idx="0">
                  <c:v>Year 3-4</c:v>
                </c:pt>
                <c:pt idx="1">
                  <c:v>Low FAS</c:v>
                </c:pt>
                <c:pt idx="2">
                  <c:v>Girl</c:v>
                </c:pt>
                <c:pt idx="3">
                  <c:v>Has limiting disability, special need or illness</c:v>
                </c:pt>
                <c:pt idx="4">
                  <c:v>White British</c:v>
                </c:pt>
                <c:pt idx="5">
                  <c:v>Year 5-6</c:v>
                </c:pt>
                <c:pt idx="6">
                  <c:v>Year 9-11</c:v>
                </c:pt>
                <c:pt idx="7">
                  <c:v>Medium FAS</c:v>
                </c:pt>
                <c:pt idx="8">
                  <c:v>Boy</c:v>
                </c:pt>
                <c:pt idx="9">
                  <c:v>High FAS</c:v>
                </c:pt>
                <c:pt idx="10">
                  <c:v>No limiting disability, special need or illness</c:v>
                </c:pt>
                <c:pt idx="11">
                  <c:v>Minority ethnic group</c:v>
                </c:pt>
                <c:pt idx="12">
                  <c:v>Year 7-8</c:v>
                </c:pt>
              </c:strCache>
            </c:strRef>
          </c:cat>
          <c:val>
            <c:numRef>
              <c:f>'6. InSch_Demo'!$E$41:$E$53</c:f>
              <c:numCache>
                <c:formatCode>0.0%</c:formatCode>
                <c:ptCount val="13"/>
                <c:pt idx="0">
                  <c:v>0.43836671749017092</c:v>
                </c:pt>
                <c:pt idx="1">
                  <c:v>0.43836671749017092</c:v>
                </c:pt>
                <c:pt idx="2">
                  <c:v>0.43836671749017092</c:v>
                </c:pt>
                <c:pt idx="3">
                  <c:v>0.43836671749017092</c:v>
                </c:pt>
                <c:pt idx="4">
                  <c:v>0.43836671749017092</c:v>
                </c:pt>
                <c:pt idx="5">
                  <c:v>0.43836671749017092</c:v>
                </c:pt>
                <c:pt idx="6">
                  <c:v>0.43836671749017092</c:v>
                </c:pt>
                <c:pt idx="7">
                  <c:v>0.43836671749017092</c:v>
                </c:pt>
                <c:pt idx="8">
                  <c:v>0.43836671749017092</c:v>
                </c:pt>
                <c:pt idx="9">
                  <c:v>0.43836671749017092</c:v>
                </c:pt>
                <c:pt idx="10">
                  <c:v>0.43836671749017092</c:v>
                </c:pt>
                <c:pt idx="11">
                  <c:v>0.43836671749017092</c:v>
                </c:pt>
                <c:pt idx="12">
                  <c:v>0.43836671749017092</c:v>
                </c:pt>
              </c:numCache>
            </c:numRef>
          </c:val>
          <c:smooth val="0"/>
          <c:extLst>
            <c:ext xmlns:c16="http://schemas.microsoft.com/office/drawing/2014/chart" uri="{C3380CC4-5D6E-409C-BE32-E72D297353CC}">
              <c16:uniqueId val="{00000003-900C-453C-AF81-C8716FA13805}"/>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rgbClr val="7C4982"/>
            </a:solidFill>
            <a:round/>
          </a:ln>
          <a:effectLst/>
        </c:spPr>
        <c:txPr>
          <a:bodyPr rot="-60000000" spcFirstLastPara="1" vertOverflow="ellipsis" vert="horz" wrap="square" anchor="ctr" anchorCtr="1"/>
          <a:lstStyle/>
          <a:p>
            <a:pPr>
              <a:defRPr sz="1600" b="1" i="0" u="none" strike="noStrike" kern="1200" baseline="0">
                <a:solidFill>
                  <a:srgbClr val="7C4982"/>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7628572719617E-2"/>
          <c:y val="3.7261929009662437E-2"/>
          <c:w val="0.97460935372105439"/>
          <c:h val="0.57109217814650137"/>
        </c:manualLayout>
      </c:layout>
      <c:barChart>
        <c:barDir val="col"/>
        <c:grouping val="clustered"/>
        <c:varyColors val="0"/>
        <c:ser>
          <c:idx val="1"/>
          <c:order val="1"/>
          <c:tx>
            <c:strRef>
              <c:f>'7. Outsch_Demo'!$D$39</c:f>
              <c:strCache>
                <c:ptCount val="1"/>
                <c:pt idx="0">
                  <c:v>Wesport 4 years combined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'7. Outsch_Demo'!$G$41:$G$53</c:f>
                <c:numCache>
                  <c:formatCode>General</c:formatCode>
                  <c:ptCount val="13"/>
                  <c:pt idx="0">
                    <c:v>4.0592677449481716E-2</c:v>
                  </c:pt>
                  <c:pt idx="1">
                    <c:v>4.0466118693948019E-2</c:v>
                  </c:pt>
                  <c:pt idx="2">
                    <c:v>0.12444872459841408</c:v>
                  </c:pt>
                  <c:pt idx="3">
                    <c:v>3.3673431407467813E-2</c:v>
                  </c:pt>
                  <c:pt idx="4">
                    <c:v>2.3644396670566562E-2</c:v>
                  </c:pt>
                  <c:pt idx="5">
                    <c:v>3.3293545395635359E-2</c:v>
                  </c:pt>
                  <c:pt idx="6">
                    <c:v>2.9138317887080781E-2</c:v>
                  </c:pt>
                  <c:pt idx="7">
                    <c:v>2.8207164010742438E-2</c:v>
                  </c:pt>
                  <c:pt idx="8">
                    <c:v>1.9162136847710246E-2</c:v>
                  </c:pt>
                  <c:pt idx="9">
                    <c:v>2.1687431991262659E-2</c:v>
                  </c:pt>
                  <c:pt idx="10">
                    <c:v>3.7339422516465264E-2</c:v>
                  </c:pt>
                  <c:pt idx="11">
                    <c:v>2.3521169019920251E-2</c:v>
                  </c:pt>
                  <c:pt idx="12">
                    <c:v>3.2298615547571553E-2</c:v>
                  </c:pt>
                </c:numCache>
              </c:numRef>
            </c:plus>
            <c:minus>
              <c:numRef>
                <c:f>'7. Outsch_Demo'!$G$41:$G$53</c:f>
                <c:numCache>
                  <c:formatCode>General</c:formatCode>
                  <c:ptCount val="13"/>
                  <c:pt idx="0">
                    <c:v>4.0592677449481716E-2</c:v>
                  </c:pt>
                  <c:pt idx="1">
                    <c:v>4.0466118693948019E-2</c:v>
                  </c:pt>
                  <c:pt idx="2">
                    <c:v>0.12444872459841408</c:v>
                  </c:pt>
                  <c:pt idx="3">
                    <c:v>3.3673431407467813E-2</c:v>
                  </c:pt>
                  <c:pt idx="4">
                    <c:v>2.3644396670566562E-2</c:v>
                  </c:pt>
                  <c:pt idx="5">
                    <c:v>3.3293545395635359E-2</c:v>
                  </c:pt>
                  <c:pt idx="6">
                    <c:v>2.9138317887080781E-2</c:v>
                  </c:pt>
                  <c:pt idx="7">
                    <c:v>2.8207164010742438E-2</c:v>
                  </c:pt>
                  <c:pt idx="8">
                    <c:v>1.9162136847710246E-2</c:v>
                  </c:pt>
                  <c:pt idx="9">
                    <c:v>2.1687431991262659E-2</c:v>
                  </c:pt>
                  <c:pt idx="10">
                    <c:v>3.7339422516465264E-2</c:v>
                  </c:pt>
                  <c:pt idx="11">
                    <c:v>2.3521169019920251E-2</c:v>
                  </c:pt>
                  <c:pt idx="12">
                    <c:v>3.2298615547571553E-2</c:v>
                  </c:pt>
                </c:numCache>
              </c:numRef>
            </c:minus>
            <c:spPr>
              <a:noFill/>
              <a:ln w="9525" cap="flat" cmpd="sng" algn="ctr">
                <a:solidFill>
                  <a:srgbClr val="BD1622"/>
                </a:solidFill>
                <a:round/>
              </a:ln>
              <a:effectLst/>
            </c:spPr>
          </c:errBars>
          <c:cat>
            <c:strRef>
              <c:f>'7. Outsch_Demo'!$B$41:$B$53</c:f>
              <c:strCache>
                <c:ptCount val="13"/>
                <c:pt idx="0">
                  <c:v>Low FAS</c:v>
                </c:pt>
                <c:pt idx="1">
                  <c:v>Year 3-4</c:v>
                </c:pt>
                <c:pt idx="2">
                  <c:v>Has limiting disability, special need or illness</c:v>
                </c:pt>
                <c:pt idx="3">
                  <c:v>No limiting disability, special need or illness</c:v>
                </c:pt>
                <c:pt idx="4">
                  <c:v>Girl</c:v>
                </c:pt>
                <c:pt idx="5">
                  <c:v>Minority ethnic group</c:v>
                </c:pt>
                <c:pt idx="6">
                  <c:v>Year 7-8</c:v>
                </c:pt>
                <c:pt idx="7">
                  <c:v>Year 9-11</c:v>
                </c:pt>
                <c:pt idx="8">
                  <c:v>White British</c:v>
                </c:pt>
                <c:pt idx="9">
                  <c:v>Medium FAS</c:v>
                </c:pt>
                <c:pt idx="10">
                  <c:v>Year 5-6</c:v>
                </c:pt>
                <c:pt idx="11">
                  <c:v>Boy</c:v>
                </c:pt>
                <c:pt idx="12">
                  <c:v>High FAS</c:v>
                </c:pt>
              </c:strCache>
            </c:strRef>
          </c:cat>
          <c:val>
            <c:numRef>
              <c:f>'7. Outsch_Demo'!$D$41:$D$53</c:f>
              <c:numCache>
                <c:formatCode>0.0%</c:formatCode>
                <c:ptCount val="13"/>
                <c:pt idx="0">
                  <c:v>0.47199410751218118</c:v>
                </c:pt>
                <c:pt idx="1">
                  <c:v>0.48569815570555569</c:v>
                </c:pt>
                <c:pt idx="3">
                  <c:v>0.51680856991233215</c:v>
                </c:pt>
                <c:pt idx="4">
                  <c:v>0.52912365089002333</c:v>
                </c:pt>
                <c:pt idx="5">
                  <c:v>0.53561291001602707</c:v>
                </c:pt>
                <c:pt idx="6">
                  <c:v>0.53676703002847659</c:v>
                </c:pt>
                <c:pt idx="7">
                  <c:v>0.54779248660882984</c:v>
                </c:pt>
                <c:pt idx="8">
                  <c:v>0.55903540582044753</c:v>
                </c:pt>
                <c:pt idx="9">
                  <c:v>0.55941481434191409</c:v>
                </c:pt>
                <c:pt idx="10">
                  <c:v>0.56264433963044846</c:v>
                </c:pt>
                <c:pt idx="11">
                  <c:v>0.57482463404861794</c:v>
                </c:pt>
                <c:pt idx="12">
                  <c:v>0.58336987546435837</c:v>
                </c:pt>
              </c:numCache>
            </c:numRef>
          </c:val>
          <c:extLst>
            <c:ext xmlns:c16="http://schemas.microsoft.com/office/drawing/2014/chart" uri="{C3380CC4-5D6E-409C-BE32-E72D297353CC}">
              <c16:uniqueId val="{00000000-42E0-4CF6-86D7-010AD72BB8C5}"/>
            </c:ext>
          </c:extLst>
        </c:ser>
        <c:dLbls>
          <c:showLegendKey val="0"/>
          <c:showVal val="0"/>
          <c:showCatName val="0"/>
          <c:showSerName val="0"/>
          <c:showPercent val="0"/>
          <c:showBubbleSize val="0"/>
        </c:dLbls>
        <c:gapWidth val="30"/>
        <c:overlap val="100"/>
        <c:axId val="713563448"/>
        <c:axId val="713563776"/>
      </c:barChart>
      <c:lineChart>
        <c:grouping val="standard"/>
        <c:varyColors val="0"/>
        <c:ser>
          <c:idx val="0"/>
          <c:order val="0"/>
          <c:tx>
            <c:strRef>
              <c:f>'7. Outsch_Demo'!$C$39</c:f>
              <c:strCache>
                <c:ptCount val="1"/>
                <c:pt idx="0">
                  <c:v>England 4 years combined</c:v>
                </c:pt>
              </c:strCache>
            </c:strRef>
          </c:tx>
          <c:spPr>
            <a:ln w="25400" cap="rnd">
              <a:noFill/>
              <a:round/>
            </a:ln>
            <a:effectLst/>
          </c:spPr>
          <c:marker>
            <c:symbol val="circle"/>
            <c:size val="8"/>
            <c:spPr>
              <a:solidFill>
                <a:srgbClr val="484043"/>
              </a:solidFill>
              <a:ln w="9525">
                <a:noFill/>
              </a:ln>
              <a:effectLst/>
            </c:spPr>
          </c:marker>
          <c:cat>
            <c:strRef>
              <c:f>'7. Outsch_Demo'!$B$41:$B$53</c:f>
              <c:strCache>
                <c:ptCount val="13"/>
                <c:pt idx="0">
                  <c:v>Low FAS</c:v>
                </c:pt>
                <c:pt idx="1">
                  <c:v>Year 3-4</c:v>
                </c:pt>
                <c:pt idx="2">
                  <c:v>Has limiting disability, special need or illness</c:v>
                </c:pt>
                <c:pt idx="3">
                  <c:v>No limiting disability, special need or illness</c:v>
                </c:pt>
                <c:pt idx="4">
                  <c:v>Girl</c:v>
                </c:pt>
                <c:pt idx="5">
                  <c:v>Minority ethnic group</c:v>
                </c:pt>
                <c:pt idx="6">
                  <c:v>Year 7-8</c:v>
                </c:pt>
                <c:pt idx="7">
                  <c:v>Year 9-11</c:v>
                </c:pt>
                <c:pt idx="8">
                  <c:v>White British</c:v>
                </c:pt>
                <c:pt idx="9">
                  <c:v>Medium FAS</c:v>
                </c:pt>
                <c:pt idx="10">
                  <c:v>Year 5-6</c:v>
                </c:pt>
                <c:pt idx="11">
                  <c:v>Boy</c:v>
                </c:pt>
                <c:pt idx="12">
                  <c:v>High FAS</c:v>
                </c:pt>
              </c:strCache>
            </c:strRef>
          </c:cat>
          <c:val>
            <c:numRef>
              <c:f>'7. Outsch_Demo'!$C$41:$C$53</c:f>
              <c:numCache>
                <c:formatCode>0.0%</c:formatCode>
                <c:ptCount val="13"/>
                <c:pt idx="0">
                  <c:v>0.4765614012736506</c:v>
                </c:pt>
                <c:pt idx="1">
                  <c:v>0.4682059824984029</c:v>
                </c:pt>
                <c:pt idx="2">
                  <c:v>0.532779656983706</c:v>
                </c:pt>
                <c:pt idx="3">
                  <c:v>0.54700841954071233</c:v>
                </c:pt>
                <c:pt idx="4">
                  <c:v>0.52754931803592775</c:v>
                </c:pt>
                <c:pt idx="5">
                  <c:v>0.49507802481258417</c:v>
                </c:pt>
                <c:pt idx="6">
                  <c:v>0.54702259852454616</c:v>
                </c:pt>
                <c:pt idx="7">
                  <c:v>0.49953346609607285</c:v>
                </c:pt>
                <c:pt idx="8">
                  <c:v>0.56811545343791114</c:v>
                </c:pt>
                <c:pt idx="9">
                  <c:v>0.5411479224975374</c:v>
                </c:pt>
                <c:pt idx="10">
                  <c:v>0.55107238646795753</c:v>
                </c:pt>
                <c:pt idx="11">
                  <c:v>0.55781448192639227</c:v>
                </c:pt>
                <c:pt idx="12">
                  <c:v>0.62280938336775549</c:v>
                </c:pt>
              </c:numCache>
            </c:numRef>
          </c:val>
          <c:smooth val="0"/>
          <c:extLst>
            <c:ext xmlns:c16="http://schemas.microsoft.com/office/drawing/2014/chart" uri="{C3380CC4-5D6E-409C-BE32-E72D297353CC}">
              <c16:uniqueId val="{00000001-42E0-4CF6-86D7-010AD72BB8C5}"/>
            </c:ext>
          </c:extLst>
        </c:ser>
        <c:ser>
          <c:idx val="2"/>
          <c:order val="2"/>
          <c:tx>
            <c:strRef>
              <c:f>'7. Outsch_Demo'!$E$39</c:f>
              <c:strCache>
                <c:ptCount val="1"/>
                <c:pt idx="0">
                  <c:v>All Wesport</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'7. Outsch_Demo'!$B$41:$B$53</c:f>
              <c:strCache>
                <c:ptCount val="13"/>
                <c:pt idx="0">
                  <c:v>Low FAS</c:v>
                </c:pt>
                <c:pt idx="1">
                  <c:v>Year 3-4</c:v>
                </c:pt>
                <c:pt idx="2">
                  <c:v>Has limiting disability, special need or illness</c:v>
                </c:pt>
                <c:pt idx="3">
                  <c:v>No limiting disability, special need or illness</c:v>
                </c:pt>
                <c:pt idx="4">
                  <c:v>Girl</c:v>
                </c:pt>
                <c:pt idx="5">
                  <c:v>Minority ethnic group</c:v>
                </c:pt>
                <c:pt idx="6">
                  <c:v>Year 7-8</c:v>
                </c:pt>
                <c:pt idx="7">
                  <c:v>Year 9-11</c:v>
                </c:pt>
                <c:pt idx="8">
                  <c:v>White British</c:v>
                </c:pt>
                <c:pt idx="9">
                  <c:v>Medium FAS</c:v>
                </c:pt>
                <c:pt idx="10">
                  <c:v>Year 5-6</c:v>
                </c:pt>
                <c:pt idx="11">
                  <c:v>Boy</c:v>
                </c:pt>
                <c:pt idx="12">
                  <c:v>High FAS</c:v>
                </c:pt>
              </c:strCache>
            </c:strRef>
          </c:cat>
          <c:val>
            <c:numRef>
              <c:f>'7. Outsch_Demo'!$E$41:$E$53</c:f>
              <c:numCache>
                <c:formatCode>0.0%</c:formatCode>
                <c:ptCount val="13"/>
                <c:pt idx="0">
                  <c:v>0.55061912724051432</c:v>
                </c:pt>
                <c:pt idx="1">
                  <c:v>0.55061912724051432</c:v>
                </c:pt>
                <c:pt idx="2">
                  <c:v>0.55061912724051432</c:v>
                </c:pt>
                <c:pt idx="3">
                  <c:v>0.55061912724051432</c:v>
                </c:pt>
                <c:pt idx="4">
                  <c:v>0.55061912724051432</c:v>
                </c:pt>
                <c:pt idx="5">
                  <c:v>0.55061912724051432</c:v>
                </c:pt>
                <c:pt idx="6">
                  <c:v>0.55061912724051432</c:v>
                </c:pt>
                <c:pt idx="7">
                  <c:v>0.55061912724051432</c:v>
                </c:pt>
                <c:pt idx="8">
                  <c:v>0.55061912724051432</c:v>
                </c:pt>
                <c:pt idx="9">
                  <c:v>0.55061912724051432</c:v>
                </c:pt>
                <c:pt idx="10">
                  <c:v>0.55061912724051432</c:v>
                </c:pt>
                <c:pt idx="11">
                  <c:v>0.55061912724051432</c:v>
                </c:pt>
                <c:pt idx="12">
                  <c:v>0.55061912724051432</c:v>
                </c:pt>
              </c:numCache>
            </c:numRef>
          </c:val>
          <c:smooth val="0"/>
          <c:extLst>
            <c:ext xmlns:c16="http://schemas.microsoft.com/office/drawing/2014/chart" uri="{C3380CC4-5D6E-409C-BE32-E72D297353CC}">
              <c16:uniqueId val="{00000003-42E0-4CF6-86D7-010AD72BB8C5}"/>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19050" cap="flat" cmpd="sng" algn="ctr">
            <a:solidFill>
              <a:schemeClr val="accent6"/>
            </a:solidFill>
            <a:round/>
          </a:ln>
          <a:effectLst/>
        </c:spPr>
        <c:txPr>
          <a:bodyPr rot="-60000000" spcFirstLastPara="1" vertOverflow="ellipsis" vert="horz" wrap="square" anchor="ctr" anchorCtr="1"/>
          <a:lstStyle/>
          <a:p>
            <a:pPr>
              <a:defRPr sz="1600" b="1" i="0" u="none" strike="noStrike" kern="1200" baseline="0">
                <a:solidFill>
                  <a:schemeClr val="accent6"/>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min val="0"/>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'39. Trends Gender'!$A$15</c:f>
          <c:strCache>
            <c:ptCount val="1"/>
            <c:pt idx="0">
              <c:v>Boy</c:v>
            </c:pt>
          </c:strCache>
        </c:strRef>
      </c:tx>
      <c:layout>
        <c:manualLayout>
          <c:xMode val="edge"/>
          <c:yMode val="edge"/>
          <c:x val="0.43809761236592831"/>
          <c:y val="3.4325939541468939E-2"/>
        </c:manualLayout>
      </c:layout>
      <c:overlay val="0"/>
      <c:spPr>
        <a:noFill/>
        <a:ln>
          <a:noFill/>
        </a:ln>
        <a:effectLst/>
      </c:spPr>
      <c:txPr>
        <a:bodyPr rot="0" spcFirstLastPara="1" vertOverflow="ellipsis" vert="horz" wrap="square" anchor="ctr" anchorCtr="1"/>
        <a:lstStyle/>
        <a:p>
          <a:pPr>
            <a:lnSpc>
              <a:spcPts val="2000"/>
            </a:lnSpc>
            <a:defRPr sz="2800" b="0" i="0" u="none" strike="noStrike" kern="1200" spc="0" baseline="0">
              <a:solidFill>
                <a:schemeClr val="tx1"/>
              </a:solidFill>
              <a:latin typeface="+mn-lt"/>
              <a:ea typeface="+mn-ea"/>
              <a:cs typeface="Angsana New" panose="02020603050405020304" pitchFamily="18" charset="-34"/>
            </a:defRPr>
          </a:pPr>
          <a:endParaRPr lang="en-US"/>
        </a:p>
      </c:txPr>
    </c:title>
    <c:autoTitleDeleted val="0"/>
    <c:plotArea>
      <c:layout>
        <c:manualLayout>
          <c:layoutTarget val="inner"/>
          <c:xMode val="edge"/>
          <c:yMode val="edge"/>
          <c:x val="1.4740208444818177E-2"/>
          <c:y val="8.2945519100458234E-2"/>
          <c:w val="0.96804805952653994"/>
          <c:h val="0.71258262748702161"/>
        </c:manualLayout>
      </c:layout>
      <c:lineChart>
        <c:grouping val="standard"/>
        <c:varyColors val="0"/>
        <c:ser>
          <c:idx val="0"/>
          <c:order val="0"/>
          <c:tx>
            <c:strRef>
              <c:f>'39. Trends Gender'!$C$15</c:f>
              <c:strCache>
                <c:ptCount val="1"/>
                <c:pt idx="0">
                  <c:v>Everywhere</c:v>
                </c:pt>
              </c:strCache>
            </c:strRef>
          </c:tx>
          <c:spPr>
            <a:ln w="76200" cap="rnd">
              <a:solidFill>
                <a:schemeClr val="tx2">
                  <a:alpha val="50000"/>
                </a:schemeClr>
              </a:solidFill>
              <a:round/>
            </a:ln>
            <a:effectLst/>
          </c:spPr>
          <c:marker>
            <c:symbol val="circle"/>
            <c:size val="12"/>
            <c:spPr>
              <a:solidFill>
                <a:schemeClr val="tx2"/>
              </a:solidFill>
              <a:ln w="9525">
                <a:solidFill>
                  <a:schemeClr val="bg1"/>
                </a:solidFill>
              </a:ln>
              <a:effectLst/>
            </c:spPr>
          </c:marker>
          <c:cat>
            <c:strRef>
              <c:f>'39. Trends Gender'!$D$14:$G$14</c:f>
              <c:strCache>
                <c:ptCount val="4"/>
                <c:pt idx="0">
                  <c:v>2017-18</c:v>
                </c:pt>
                <c:pt idx="1">
                  <c:v>2018-19</c:v>
                </c:pt>
                <c:pt idx="2">
                  <c:v>2019-20</c:v>
                </c:pt>
                <c:pt idx="3">
                  <c:v>2020-21</c:v>
                </c:pt>
              </c:strCache>
            </c:strRef>
          </c:cat>
          <c:val>
            <c:numRef>
              <c:f>'39. Trends Gender'!$D$15:$G$15</c:f>
              <c:numCache>
                <c:formatCode>0.0%</c:formatCode>
                <c:ptCount val="4"/>
                <c:pt idx="0">
                  <c:v>0.45991926302857783</c:v>
                </c:pt>
                <c:pt idx="1">
                  <c:v>0.57221957499334941</c:v>
                </c:pt>
                <c:pt idx="2">
                  <c:v>0.49541520146034096</c:v>
                </c:pt>
                <c:pt idx="3">
                  <c:v>0.40735092396239797</c:v>
                </c:pt>
              </c:numCache>
            </c:numRef>
          </c:val>
          <c:smooth val="1"/>
          <c:extLst>
            <c:ext xmlns:c16="http://schemas.microsoft.com/office/drawing/2014/chart" uri="{C3380CC4-5D6E-409C-BE32-E72D297353CC}">
              <c16:uniqueId val="{00000000-1B4E-4BBF-A42B-9E13C0FCC33C}"/>
            </c:ext>
          </c:extLst>
        </c:ser>
        <c:ser>
          <c:idx val="1"/>
          <c:order val="1"/>
          <c:tx>
            <c:strRef>
              <c:f>'39. Trends Gender'!$C$16</c:f>
              <c:strCache>
                <c:ptCount val="1"/>
                <c:pt idx="0">
                  <c:v>In School</c:v>
                </c:pt>
              </c:strCache>
            </c:strRef>
          </c:tx>
          <c:spPr>
            <a:ln w="76200" cap="rnd">
              <a:solidFill>
                <a:srgbClr val="7C4982">
                  <a:alpha val="50000"/>
                </a:srgbClr>
              </a:solidFill>
              <a:round/>
            </a:ln>
            <a:effectLst/>
          </c:spPr>
          <c:marker>
            <c:symbol val="circle"/>
            <c:size val="12"/>
            <c:spPr>
              <a:solidFill>
                <a:srgbClr val="7C4982"/>
              </a:solidFill>
              <a:ln w="9525">
                <a:solidFill>
                  <a:schemeClr val="bg1"/>
                </a:solidFill>
              </a:ln>
              <a:effectLst/>
            </c:spPr>
          </c:marker>
          <c:cat>
            <c:strRef>
              <c:f>'39. Trends Gender'!$D$14:$G$14</c:f>
              <c:strCache>
                <c:ptCount val="4"/>
                <c:pt idx="0">
                  <c:v>2017-18</c:v>
                </c:pt>
                <c:pt idx="1">
                  <c:v>2018-19</c:v>
                </c:pt>
                <c:pt idx="2">
                  <c:v>2019-20</c:v>
                </c:pt>
                <c:pt idx="3">
                  <c:v>2020-21</c:v>
                </c:pt>
              </c:strCache>
            </c:strRef>
          </c:cat>
          <c:val>
            <c:numRef>
              <c:f>'39. Trends Gender'!$D$16:$G$16</c:f>
              <c:numCache>
                <c:formatCode>0.0%</c:formatCode>
                <c:ptCount val="4"/>
                <c:pt idx="0">
                  <c:v>0.40737788645046996</c:v>
                </c:pt>
                <c:pt idx="1">
                  <c:v>0.49692896675973403</c:v>
                </c:pt>
                <c:pt idx="2">
                  <c:v>0.47147954020934363</c:v>
                </c:pt>
                <c:pt idx="3">
                  <c:v>0.41337813403996254</c:v>
                </c:pt>
              </c:numCache>
            </c:numRef>
          </c:val>
          <c:smooth val="1"/>
          <c:extLst>
            <c:ext xmlns:c16="http://schemas.microsoft.com/office/drawing/2014/chart" uri="{C3380CC4-5D6E-409C-BE32-E72D297353CC}">
              <c16:uniqueId val="{00000001-1B4E-4BBF-A42B-9E13C0FCC33C}"/>
            </c:ext>
          </c:extLst>
        </c:ser>
        <c:ser>
          <c:idx val="2"/>
          <c:order val="2"/>
          <c:tx>
            <c:strRef>
              <c:f>'39. Trends Gender'!$C$17</c:f>
              <c:strCache>
                <c:ptCount val="1"/>
                <c:pt idx="0">
                  <c:v>Outside School</c:v>
                </c:pt>
              </c:strCache>
            </c:strRef>
          </c:tx>
          <c:spPr>
            <a:ln w="76200" cap="rnd">
              <a:solidFill>
                <a:schemeClr val="accent6">
                  <a:alpha val="50000"/>
                </a:schemeClr>
              </a:solidFill>
              <a:round/>
            </a:ln>
            <a:effectLst/>
          </c:spPr>
          <c:marker>
            <c:symbol val="circle"/>
            <c:size val="12"/>
            <c:spPr>
              <a:solidFill>
                <a:schemeClr val="accent6"/>
              </a:solidFill>
              <a:ln w="9525">
                <a:solidFill>
                  <a:schemeClr val="bg1"/>
                </a:solidFill>
              </a:ln>
              <a:effectLst/>
            </c:spPr>
          </c:marker>
          <c:cat>
            <c:strRef>
              <c:f>'39. Trends Gender'!$D$14:$G$14</c:f>
              <c:strCache>
                <c:ptCount val="4"/>
                <c:pt idx="0">
                  <c:v>2017-18</c:v>
                </c:pt>
                <c:pt idx="1">
                  <c:v>2018-19</c:v>
                </c:pt>
                <c:pt idx="2">
                  <c:v>2019-20</c:v>
                </c:pt>
                <c:pt idx="3">
                  <c:v>2020-21</c:v>
                </c:pt>
              </c:strCache>
            </c:strRef>
          </c:cat>
          <c:val>
            <c:numRef>
              <c:f>'39. Trends Gender'!$D$17:$G$17</c:f>
              <c:numCache>
                <c:formatCode>0.0%</c:formatCode>
                <c:ptCount val="4"/>
                <c:pt idx="0">
                  <c:v>0.55923958670836404</c:v>
                </c:pt>
                <c:pt idx="1">
                  <c:v>0.68264592115527911</c:v>
                </c:pt>
                <c:pt idx="2">
                  <c:v>0.57628595525674098</c:v>
                </c:pt>
                <c:pt idx="3">
                  <c:v>0.48201161457126251</c:v>
                </c:pt>
              </c:numCache>
            </c:numRef>
          </c:val>
          <c:smooth val="1"/>
          <c:extLst>
            <c:ext xmlns:c16="http://schemas.microsoft.com/office/drawing/2014/chart" uri="{C3380CC4-5D6E-409C-BE32-E72D297353CC}">
              <c16:uniqueId val="{00000002-1B4E-4BBF-A42B-9E13C0FCC33C}"/>
            </c:ext>
          </c:extLst>
        </c:ser>
        <c:dLbls>
          <c:showLegendKey val="0"/>
          <c:showVal val="0"/>
          <c:showCatName val="0"/>
          <c:showSerName val="0"/>
          <c:showPercent val="0"/>
          <c:showBubbleSize val="0"/>
        </c:dLbls>
        <c:marker val="1"/>
        <c:smooth val="0"/>
        <c:axId val="789034960"/>
        <c:axId val="789031024"/>
      </c:lineChart>
      <c:catAx>
        <c:axId val="7890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89031024"/>
        <c:crosses val="autoZero"/>
        <c:auto val="1"/>
        <c:lblAlgn val="ctr"/>
        <c:lblOffset val="100"/>
        <c:noMultiLvlLbl val="0"/>
      </c:catAx>
      <c:valAx>
        <c:axId val="789031024"/>
        <c:scaling>
          <c:orientation val="minMax"/>
          <c:max val="0.8"/>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89034960"/>
        <c:crosses val="autoZero"/>
        <c:crossBetween val="between"/>
        <c:majorUnit val="0.2"/>
      </c:valAx>
      <c:spPr>
        <a:noFill/>
        <a:ln>
          <a:noFill/>
        </a:ln>
        <a:effectLst/>
      </c:spPr>
    </c:plotArea>
    <c:legend>
      <c:legendPos val="t"/>
      <c:layout>
        <c:manualLayout>
          <c:xMode val="edge"/>
          <c:yMode val="edge"/>
          <c:x val="1.9345375945654004E-3"/>
          <c:y val="0.93341871382796393"/>
          <c:w val="0.99450871409239938"/>
          <c:h val="6.198882237512107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'39. Trends Gender'!$A$19</c:f>
          <c:strCache>
            <c:ptCount val="1"/>
            <c:pt idx="0">
              <c:v>Girl</c:v>
            </c:pt>
          </c:strCache>
        </c:strRef>
      </c:tx>
      <c:layout>
        <c:manualLayout>
          <c:xMode val="edge"/>
          <c:yMode val="edge"/>
          <c:x val="0.43809761236592831"/>
          <c:y val="3.4325939541468939E-2"/>
        </c:manualLayout>
      </c:layout>
      <c:overlay val="0"/>
      <c:spPr>
        <a:noFill/>
        <a:ln>
          <a:noFill/>
        </a:ln>
        <a:effectLst/>
      </c:spPr>
      <c:txPr>
        <a:bodyPr rot="0" spcFirstLastPara="1" vertOverflow="ellipsis" vert="horz" wrap="square" anchor="ctr" anchorCtr="1"/>
        <a:lstStyle/>
        <a:p>
          <a:pPr>
            <a:lnSpc>
              <a:spcPts val="2000"/>
            </a:lnSpc>
            <a:defRPr sz="2800" b="0" i="0" u="none" strike="noStrike" kern="1200" spc="0" baseline="0">
              <a:solidFill>
                <a:schemeClr val="tx1"/>
              </a:solidFill>
              <a:latin typeface="+mn-lt"/>
              <a:ea typeface="+mn-ea"/>
              <a:cs typeface="Angsana New" panose="02020603050405020304" pitchFamily="18" charset="-34"/>
            </a:defRPr>
          </a:pPr>
          <a:endParaRPr lang="en-US"/>
        </a:p>
      </c:txPr>
    </c:title>
    <c:autoTitleDeleted val="0"/>
    <c:plotArea>
      <c:layout>
        <c:manualLayout>
          <c:layoutTarget val="inner"/>
          <c:xMode val="edge"/>
          <c:yMode val="edge"/>
          <c:x val="1.4740208444818177E-2"/>
          <c:y val="8.2945519100458234E-2"/>
          <c:w val="0.96804805952653994"/>
          <c:h val="0.71258262748702161"/>
        </c:manualLayout>
      </c:layout>
      <c:lineChart>
        <c:grouping val="standard"/>
        <c:varyColors val="0"/>
        <c:ser>
          <c:idx val="0"/>
          <c:order val="0"/>
          <c:tx>
            <c:strRef>
              <c:f>'39. Trends Gender'!$C$19</c:f>
              <c:strCache>
                <c:ptCount val="1"/>
                <c:pt idx="0">
                  <c:v>Everywhere</c:v>
                </c:pt>
              </c:strCache>
            </c:strRef>
          </c:tx>
          <c:spPr>
            <a:ln w="76200" cap="rnd">
              <a:solidFill>
                <a:schemeClr val="tx2">
                  <a:alpha val="50000"/>
                </a:schemeClr>
              </a:solidFill>
              <a:round/>
            </a:ln>
            <a:effectLst/>
          </c:spPr>
          <c:marker>
            <c:symbol val="circle"/>
            <c:size val="12"/>
            <c:spPr>
              <a:solidFill>
                <a:schemeClr val="tx2"/>
              </a:solidFill>
              <a:ln w="9525">
                <a:solidFill>
                  <a:schemeClr val="bg1"/>
                </a:solidFill>
              </a:ln>
              <a:effectLst/>
            </c:spPr>
          </c:marker>
          <c:cat>
            <c:strRef>
              <c:f>'39. Trends Gender'!$D$14:$G$14</c:f>
              <c:strCache>
                <c:ptCount val="4"/>
                <c:pt idx="0">
                  <c:v>2017-18</c:v>
                </c:pt>
                <c:pt idx="1">
                  <c:v>2018-19</c:v>
                </c:pt>
                <c:pt idx="2">
                  <c:v>2019-20</c:v>
                </c:pt>
                <c:pt idx="3">
                  <c:v>2020-21</c:v>
                </c:pt>
              </c:strCache>
            </c:strRef>
          </c:cat>
          <c:val>
            <c:numRef>
              <c:f>'39. Trends Gender'!$D$19:$G$19</c:f>
              <c:numCache>
                <c:formatCode>0.0%</c:formatCode>
                <c:ptCount val="4"/>
                <c:pt idx="0">
                  <c:v>0.43761372897880696</c:v>
                </c:pt>
                <c:pt idx="1">
                  <c:v>0.40993925633285572</c:v>
                </c:pt>
                <c:pt idx="2">
                  <c:v>0.42851778302503207</c:v>
                </c:pt>
                <c:pt idx="3">
                  <c:v>0.49418446738331046</c:v>
                </c:pt>
              </c:numCache>
            </c:numRef>
          </c:val>
          <c:smooth val="1"/>
          <c:extLst>
            <c:ext xmlns:c16="http://schemas.microsoft.com/office/drawing/2014/chart" uri="{C3380CC4-5D6E-409C-BE32-E72D297353CC}">
              <c16:uniqueId val="{00000000-499F-4F97-AAEB-5B86DC306FD7}"/>
            </c:ext>
          </c:extLst>
        </c:ser>
        <c:ser>
          <c:idx val="1"/>
          <c:order val="1"/>
          <c:tx>
            <c:strRef>
              <c:f>'39. Trends Gender'!$C$20</c:f>
              <c:strCache>
                <c:ptCount val="1"/>
                <c:pt idx="0">
                  <c:v>In School</c:v>
                </c:pt>
              </c:strCache>
            </c:strRef>
          </c:tx>
          <c:spPr>
            <a:ln w="76200" cap="rnd">
              <a:solidFill>
                <a:srgbClr val="7C4982">
                  <a:alpha val="50000"/>
                </a:srgbClr>
              </a:solidFill>
              <a:round/>
            </a:ln>
            <a:effectLst/>
          </c:spPr>
          <c:marker>
            <c:symbol val="circle"/>
            <c:size val="12"/>
            <c:spPr>
              <a:solidFill>
                <a:srgbClr val="7C4982"/>
              </a:solidFill>
              <a:ln w="9525">
                <a:solidFill>
                  <a:schemeClr val="bg1"/>
                </a:solidFill>
              </a:ln>
              <a:effectLst/>
            </c:spPr>
          </c:marker>
          <c:cat>
            <c:strRef>
              <c:f>'39. Trends Gender'!$D$14:$G$14</c:f>
              <c:strCache>
                <c:ptCount val="4"/>
                <c:pt idx="0">
                  <c:v>2017-18</c:v>
                </c:pt>
                <c:pt idx="1">
                  <c:v>2018-19</c:v>
                </c:pt>
                <c:pt idx="2">
                  <c:v>2019-20</c:v>
                </c:pt>
                <c:pt idx="3">
                  <c:v>2020-21</c:v>
                </c:pt>
              </c:strCache>
            </c:strRef>
          </c:cat>
          <c:val>
            <c:numRef>
              <c:f>'39. Trends Gender'!$D$20:$G$20</c:f>
              <c:numCache>
                <c:formatCode>0.0%</c:formatCode>
                <c:ptCount val="4"/>
                <c:pt idx="0">
                  <c:v>0.40792659087176852</c:v>
                </c:pt>
                <c:pt idx="1">
                  <c:v>0.35427782185927092</c:v>
                </c:pt>
                <c:pt idx="2">
                  <c:v>0.46311882137042615</c:v>
                </c:pt>
                <c:pt idx="3">
                  <c:v>0.48297682339927628</c:v>
                </c:pt>
              </c:numCache>
            </c:numRef>
          </c:val>
          <c:smooth val="1"/>
          <c:extLst>
            <c:ext xmlns:c16="http://schemas.microsoft.com/office/drawing/2014/chart" uri="{C3380CC4-5D6E-409C-BE32-E72D297353CC}">
              <c16:uniqueId val="{00000001-499F-4F97-AAEB-5B86DC306FD7}"/>
            </c:ext>
          </c:extLst>
        </c:ser>
        <c:ser>
          <c:idx val="2"/>
          <c:order val="2"/>
          <c:tx>
            <c:strRef>
              <c:f>'39. Trends Gender'!$C$21</c:f>
              <c:strCache>
                <c:ptCount val="1"/>
                <c:pt idx="0">
                  <c:v>Outside School</c:v>
                </c:pt>
              </c:strCache>
            </c:strRef>
          </c:tx>
          <c:spPr>
            <a:ln w="76200" cap="rnd">
              <a:solidFill>
                <a:schemeClr val="accent6">
                  <a:alpha val="50000"/>
                </a:schemeClr>
              </a:solidFill>
              <a:round/>
            </a:ln>
            <a:effectLst/>
          </c:spPr>
          <c:marker>
            <c:symbol val="circle"/>
            <c:size val="12"/>
            <c:spPr>
              <a:solidFill>
                <a:schemeClr val="accent6"/>
              </a:solidFill>
              <a:ln w="9525">
                <a:solidFill>
                  <a:schemeClr val="bg1"/>
                </a:solidFill>
              </a:ln>
              <a:effectLst/>
            </c:spPr>
          </c:marker>
          <c:cat>
            <c:strRef>
              <c:f>'39. Trends Gender'!$D$14:$G$14</c:f>
              <c:strCache>
                <c:ptCount val="4"/>
                <c:pt idx="0">
                  <c:v>2017-18</c:v>
                </c:pt>
                <c:pt idx="1">
                  <c:v>2018-19</c:v>
                </c:pt>
                <c:pt idx="2">
                  <c:v>2019-20</c:v>
                </c:pt>
                <c:pt idx="3">
                  <c:v>2020-21</c:v>
                </c:pt>
              </c:strCache>
            </c:strRef>
          </c:cat>
          <c:val>
            <c:numRef>
              <c:f>'39. Trends Gender'!$D$21:$G$21</c:f>
              <c:numCache>
                <c:formatCode>0.0%</c:formatCode>
                <c:ptCount val="4"/>
                <c:pt idx="0">
                  <c:v>0.5424411247687938</c:v>
                </c:pt>
                <c:pt idx="1">
                  <c:v>0.51500950679337376</c:v>
                </c:pt>
                <c:pt idx="2">
                  <c:v>0.49398079652816035</c:v>
                </c:pt>
                <c:pt idx="3">
                  <c:v>0.56155690031834926</c:v>
                </c:pt>
              </c:numCache>
            </c:numRef>
          </c:val>
          <c:smooth val="1"/>
          <c:extLst>
            <c:ext xmlns:c16="http://schemas.microsoft.com/office/drawing/2014/chart" uri="{C3380CC4-5D6E-409C-BE32-E72D297353CC}">
              <c16:uniqueId val="{00000002-499F-4F97-AAEB-5B86DC306FD7}"/>
            </c:ext>
          </c:extLst>
        </c:ser>
        <c:dLbls>
          <c:showLegendKey val="0"/>
          <c:showVal val="0"/>
          <c:showCatName val="0"/>
          <c:showSerName val="0"/>
          <c:showPercent val="0"/>
          <c:showBubbleSize val="0"/>
        </c:dLbls>
        <c:marker val="1"/>
        <c:smooth val="0"/>
        <c:axId val="789034960"/>
        <c:axId val="789031024"/>
      </c:lineChart>
      <c:catAx>
        <c:axId val="7890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89031024"/>
        <c:crosses val="autoZero"/>
        <c:auto val="1"/>
        <c:lblAlgn val="ctr"/>
        <c:lblOffset val="100"/>
        <c:noMultiLvlLbl val="0"/>
      </c:catAx>
      <c:valAx>
        <c:axId val="789031024"/>
        <c:scaling>
          <c:orientation val="minMax"/>
          <c:max val="0.8"/>
          <c:min val="0"/>
        </c:scaling>
        <c:delete val="1"/>
        <c:axPos val="l"/>
        <c:numFmt formatCode="0%" sourceLinked="0"/>
        <c:majorTickMark val="out"/>
        <c:minorTickMark val="none"/>
        <c:tickLblPos val="nextTo"/>
        <c:crossAx val="78903496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1886B-6DB8-46D1-B172-C34E6BCD07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D3BE896-9435-435F-89BD-A6B006E2A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7A159-7DBE-41CD-AD3C-8203F0B1AFA1}" type="datetimeFigureOut">
              <a:rPr lang="en-GB" smtClean="0"/>
              <a:t>31/10/2022</a:t>
            </a:fld>
            <a:endParaRPr lang="en-GB"/>
          </a:p>
        </p:txBody>
      </p:sp>
      <p:sp>
        <p:nvSpPr>
          <p:cNvPr id="4" name="Footer Placeholder 3">
            <a:extLst>
              <a:ext uri="{FF2B5EF4-FFF2-40B4-BE49-F238E27FC236}">
                <a16:creationId xmlns:a16="http://schemas.microsoft.com/office/drawing/2014/main" id="{55D2911D-B9F8-4AC0-B50A-06E72E5A98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D46549-674F-4009-B381-933B6C21EF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8D41B-BFA1-488B-B9E2-57AB533B1EC8}" type="slidenum">
              <a:rPr lang="en-GB" smtClean="0"/>
              <a:t>‹#›</a:t>
            </a:fld>
            <a:endParaRPr lang="en-GB"/>
          </a:p>
        </p:txBody>
      </p:sp>
    </p:spTree>
    <p:extLst>
      <p:ext uri="{BB962C8B-B14F-4D97-AF65-F5344CB8AC3E}">
        <p14:creationId xmlns:p14="http://schemas.microsoft.com/office/powerpoint/2010/main" val="3901472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24134-AAA0-40B5-8601-A590D5B1FB78}" type="datetimeFigureOut">
              <a:rPr lang="en-GB" smtClean="0"/>
              <a:t>31/10/2022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ABF61-C100-4B80-B600-400B65B2E28A}" type="slidenum">
              <a:rPr lang="en-GB" smtClean="0"/>
              <a:t>‹#›</a:t>
            </a:fld>
            <a:endParaRPr lang="en-GB"/>
          </a:p>
        </p:txBody>
      </p:sp>
    </p:spTree>
    <p:extLst>
      <p:ext uri="{BB962C8B-B14F-4D97-AF65-F5344CB8AC3E}">
        <p14:creationId xmlns:p14="http://schemas.microsoft.com/office/powerpoint/2010/main" val="329986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a:t>
            </a:fld>
            <a:endParaRPr lang="en-GB"/>
          </a:p>
        </p:txBody>
      </p:sp>
    </p:spTree>
    <p:extLst>
      <p:ext uri="{BB962C8B-B14F-4D97-AF65-F5344CB8AC3E}">
        <p14:creationId xmlns:p14="http://schemas.microsoft.com/office/powerpoint/2010/main" val="262534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Percentage who are active: Achieving an average of 60 minutes or more a day</a:t>
            </a:r>
          </a:p>
          <a:p>
            <a:endParaRPr lang="en-GB" dirty="0"/>
          </a:p>
          <a:p>
            <a:r>
              <a:rPr lang="en-GB" sz="1800" b="0" i="0" u="none" strike="noStrike" dirty="0">
                <a:solidFill>
                  <a:srgbClr val="484043"/>
                </a:solidFill>
                <a:effectLst/>
                <a:latin typeface="Calibri" panose="020F0502020204030204" pitchFamily="34" charset="0"/>
              </a:rPr>
              <a:t>Combined sample size:</a:t>
            </a:r>
            <a:r>
              <a:rPr lang="en-GB" dirty="0"/>
              <a:t>	</a:t>
            </a:r>
            <a:r>
              <a:rPr lang="en-GB" sz="1800" b="0" i="0" u="none" strike="noStrike" dirty="0" err="1">
                <a:solidFill>
                  <a:srgbClr val="484043"/>
                </a:solidFill>
                <a:effectLst/>
                <a:latin typeface="Calibri" panose="020F0502020204030204" pitchFamily="34" charset="0"/>
              </a:rPr>
              <a:t>Wesport</a:t>
            </a:r>
            <a:endParaRPr lang="en-GB" dirty="0"/>
          </a:p>
          <a:p>
            <a:r>
              <a:rPr lang="en-GB" sz="1800" b="0" i="0" u="none" strike="noStrike" dirty="0">
                <a:solidFill>
                  <a:srgbClr val="484043"/>
                </a:solidFill>
                <a:effectLst/>
                <a:latin typeface="Calibri" panose="020F0502020204030204" pitchFamily="34" charset="0"/>
              </a:rPr>
              <a:t>All CYP		1,175</a:t>
            </a:r>
          </a:p>
          <a:p>
            <a:r>
              <a:rPr lang="en-GB" sz="1800" b="1" i="0" u="none" strike="noStrike" dirty="0">
                <a:solidFill>
                  <a:srgbClr val="484043"/>
                </a:solidFill>
                <a:effectLst/>
                <a:latin typeface="Calibri" panose="020F0502020204030204" pitchFamily="34" charset="0"/>
              </a:rPr>
              <a:t>Low FAS Boy</a:t>
            </a:r>
            <a:r>
              <a:rPr lang="en-GB" b="1" dirty="0"/>
              <a:t> </a:t>
            </a:r>
            <a:r>
              <a:rPr lang="en-GB" sz="1800" b="1" i="0" u="none" strike="noStrike" dirty="0">
                <a:solidFill>
                  <a:srgbClr val="484043"/>
                </a:solidFill>
                <a:effectLst/>
                <a:latin typeface="Calibri" panose="020F0502020204030204" pitchFamily="34" charset="0"/>
              </a:rPr>
              <a:t>		100</a:t>
            </a:r>
          </a:p>
          <a:p>
            <a:r>
              <a:rPr lang="en-GB" sz="1800" b="1" i="0" u="none" strike="noStrike" dirty="0">
                <a:solidFill>
                  <a:srgbClr val="484043"/>
                </a:solidFill>
                <a:effectLst/>
                <a:latin typeface="Calibri" panose="020F0502020204030204" pitchFamily="34" charset="0"/>
              </a:rPr>
              <a:t>Low FAS Girl</a:t>
            </a:r>
            <a:r>
              <a:rPr lang="en-GB" b="1" dirty="0"/>
              <a:t> </a:t>
            </a:r>
            <a:r>
              <a:rPr lang="en-GB" sz="1800" b="1" i="0" u="none" strike="noStrike" dirty="0">
                <a:solidFill>
                  <a:srgbClr val="484043"/>
                </a:solidFill>
                <a:effectLst/>
                <a:latin typeface="Calibri" panose="020F0502020204030204" pitchFamily="34" charset="0"/>
              </a:rPr>
              <a:t>		112</a:t>
            </a:r>
          </a:p>
          <a:p>
            <a:r>
              <a:rPr lang="en-GB" sz="1800" b="0" i="0" u="none" strike="noStrike" dirty="0">
                <a:solidFill>
                  <a:srgbClr val="484043"/>
                </a:solidFill>
                <a:effectLst/>
                <a:latin typeface="Calibri" panose="020F0502020204030204" pitchFamily="34" charset="0"/>
              </a:rPr>
              <a:t>Medium FAS Boy</a:t>
            </a:r>
            <a:r>
              <a:rPr lang="en-GB" dirty="0"/>
              <a:t> </a:t>
            </a:r>
            <a:r>
              <a:rPr lang="en-GB" sz="1800" b="0" i="0" u="none" strike="noStrike" dirty="0">
                <a:solidFill>
                  <a:srgbClr val="484043"/>
                </a:solidFill>
                <a:effectLst/>
                <a:latin typeface="Calibri" panose="020F0502020204030204" pitchFamily="34" charset="0"/>
              </a:rPr>
              <a:t>	342</a:t>
            </a:r>
          </a:p>
          <a:p>
            <a:r>
              <a:rPr lang="en-GB" sz="1800" b="0" i="0" u="none" strike="noStrike" dirty="0">
                <a:solidFill>
                  <a:srgbClr val="484043"/>
                </a:solidFill>
                <a:effectLst/>
                <a:latin typeface="Calibri" panose="020F0502020204030204" pitchFamily="34" charset="0"/>
              </a:rPr>
              <a:t>Medium FAS Girl</a:t>
            </a:r>
            <a:r>
              <a:rPr lang="en-GB" dirty="0"/>
              <a:t> </a:t>
            </a:r>
            <a:r>
              <a:rPr lang="en-GB" sz="1800" b="0" i="0" u="none" strike="noStrike" dirty="0">
                <a:solidFill>
                  <a:srgbClr val="484043"/>
                </a:solidFill>
                <a:effectLst/>
                <a:latin typeface="Calibri" panose="020F0502020204030204" pitchFamily="34" charset="0"/>
              </a:rPr>
              <a:t>	327</a:t>
            </a:r>
          </a:p>
          <a:p>
            <a:r>
              <a:rPr lang="en-GB" sz="1800" b="0" i="0" u="none" strike="noStrike" dirty="0">
                <a:solidFill>
                  <a:srgbClr val="484043"/>
                </a:solidFill>
                <a:effectLst/>
                <a:latin typeface="Calibri" panose="020F0502020204030204" pitchFamily="34" charset="0"/>
              </a:rPr>
              <a:t>High FAS Boy 	 	166</a:t>
            </a:r>
          </a:p>
          <a:p>
            <a:r>
              <a:rPr lang="en-GB" sz="1800" b="1" i="0" u="none" strike="noStrike" dirty="0">
                <a:solidFill>
                  <a:srgbClr val="484043"/>
                </a:solidFill>
                <a:effectLst/>
                <a:latin typeface="Calibri" panose="020F0502020204030204" pitchFamily="34" charset="0"/>
              </a:rPr>
              <a:t>High FAS Girl</a:t>
            </a:r>
            <a:r>
              <a:rPr lang="en-GB" b="1" dirty="0"/>
              <a:t> </a:t>
            </a:r>
            <a:r>
              <a:rPr lang="en-GB" sz="1800" b="1" i="0" u="none" strike="noStrike" dirty="0">
                <a:solidFill>
                  <a:srgbClr val="484043"/>
                </a:solidFill>
                <a:effectLst/>
                <a:latin typeface="Calibri" panose="020F0502020204030204" pitchFamily="34" charset="0"/>
              </a:rPr>
              <a:t>	128</a:t>
            </a:r>
            <a:endParaRPr lang="en-GB" b="1" dirty="0"/>
          </a:p>
        </p:txBody>
      </p:sp>
      <p:sp>
        <p:nvSpPr>
          <p:cNvPr id="4" name="Slide Number Placeholder 3"/>
          <p:cNvSpPr>
            <a:spLocks noGrp="1"/>
          </p:cNvSpPr>
          <p:nvPr>
            <p:ph type="sldNum" sz="quarter" idx="5"/>
          </p:nvPr>
        </p:nvSpPr>
        <p:spPr/>
        <p:txBody>
          <a:bodyPr/>
          <a:lstStyle/>
          <a:p>
            <a:fld id="{84CABF61-C100-4B80-B600-400B65B2E28A}" type="slidenum">
              <a:rPr lang="en-GB" smtClean="0"/>
              <a:t>12</a:t>
            </a:fld>
            <a:endParaRPr lang="en-GB"/>
          </a:p>
        </p:txBody>
      </p:sp>
    </p:spTree>
    <p:extLst>
      <p:ext uri="{BB962C8B-B14F-4D97-AF65-F5344CB8AC3E}">
        <p14:creationId xmlns:p14="http://schemas.microsoft.com/office/powerpoint/2010/main" val="191543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Percentage who are active: Achieving an average of 60 minutes or more a day</a:t>
            </a:r>
          </a:p>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13</a:t>
            </a:fld>
            <a:endParaRPr lang="en-GB"/>
          </a:p>
        </p:txBody>
      </p:sp>
    </p:spTree>
    <p:extLst>
      <p:ext uri="{BB962C8B-B14F-4D97-AF65-F5344CB8AC3E}">
        <p14:creationId xmlns:p14="http://schemas.microsoft.com/office/powerpoint/2010/main" val="83234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6A77A"/>
                </a:solidFill>
              </a:rPr>
              <a:t>Where ‘active’ is a</a:t>
            </a:r>
            <a:r>
              <a:rPr lang="en-GB" sz="1200" dirty="0"/>
              <a:t>n average of 30 minutes or more a day (in the specified setting)</a:t>
            </a:r>
          </a:p>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14</a:t>
            </a:fld>
            <a:endParaRPr lang="en-GB"/>
          </a:p>
        </p:txBody>
      </p:sp>
    </p:spTree>
    <p:extLst>
      <p:ext uri="{BB962C8B-B14F-4D97-AF65-F5344CB8AC3E}">
        <p14:creationId xmlns:p14="http://schemas.microsoft.com/office/powerpoint/2010/main" val="362131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15</a:t>
            </a:fld>
            <a:endParaRPr lang="en-GB"/>
          </a:p>
        </p:txBody>
      </p:sp>
    </p:spTree>
    <p:extLst>
      <p:ext uri="{BB962C8B-B14F-4D97-AF65-F5344CB8AC3E}">
        <p14:creationId xmlns:p14="http://schemas.microsoft.com/office/powerpoint/2010/main" val="201148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42424"/>
                </a:solidFill>
                <a:effectLst/>
                <a:latin typeface="Segoe UI" panose="020B0502040204020203" pitchFamily="34" charset="0"/>
              </a:rPr>
              <a:t>Note:</a:t>
            </a:r>
            <a:r>
              <a:rPr lang="en-GB" b="0" i="0" dirty="0">
                <a:solidFill>
                  <a:srgbClr val="242424"/>
                </a:solidFill>
                <a:effectLst/>
                <a:latin typeface="Segoe UI" panose="020B0502040204020203" pitchFamily="34" charset="0"/>
              </a:rPr>
              <a:t>  Respondents were asked how long they spent doing different activities the last time they did the activity. When this was not available, standard rules based on activity, school year and whether in or out of school were used to calculate the minutes spent. The minutes were based on feedback from an objective measurement study and responses given by those who did answer minutes questions. Information provided by teachers about the length of PE lessons, breaks times and school clubs was also used to guide at school activity duration assumptions.</a:t>
            </a:r>
          </a:p>
          <a:p>
            <a:endParaRPr lang="en-GB" b="0" i="0" dirty="0">
              <a:solidFill>
                <a:srgbClr val="242424"/>
              </a:solidFill>
              <a:effectLst/>
              <a:latin typeface="Segoe UI" panose="020B0502040204020203" pitchFamily="34" charset="0"/>
            </a:endParaRPr>
          </a:p>
          <a:p>
            <a:pPr rtl="0"/>
            <a:r>
              <a:rPr lang="en-GB" b="1" dirty="0">
                <a:effectLst/>
                <a:latin typeface="Segoe UI" panose="020B0502040204020203" pitchFamily="34" charset="0"/>
              </a:rPr>
              <a:t>More information on the full assumptions are in the document: Active Lives Child Code Book Year 3 (2019-20) v1</a:t>
            </a:r>
          </a:p>
          <a:p>
            <a:pPr rtl="0"/>
            <a:br>
              <a:rPr lang="en-GB" dirty="0"/>
            </a:br>
            <a:endParaRPr lang="en-GB" dirty="0"/>
          </a:p>
          <a:p>
            <a:endParaRPr lang="en-US" dirty="0"/>
          </a:p>
        </p:txBody>
      </p:sp>
      <p:sp>
        <p:nvSpPr>
          <p:cNvPr id="4" name="Slide Number Placeholder 3"/>
          <p:cNvSpPr>
            <a:spLocks noGrp="1"/>
          </p:cNvSpPr>
          <p:nvPr>
            <p:ph type="sldNum" sz="quarter" idx="5"/>
          </p:nvPr>
        </p:nvSpPr>
        <p:spPr/>
        <p:txBody>
          <a:bodyPr/>
          <a:lstStyle/>
          <a:p>
            <a:fld id="{84CABF61-C100-4B80-B600-400B65B2E28A}" type="slidenum">
              <a:rPr lang="en-GB" smtClean="0"/>
              <a:t>16</a:t>
            </a:fld>
            <a:endParaRPr lang="en-GB"/>
          </a:p>
        </p:txBody>
      </p:sp>
    </p:spTree>
    <p:extLst>
      <p:ext uri="{BB962C8B-B14F-4D97-AF65-F5344CB8AC3E}">
        <p14:creationId xmlns:p14="http://schemas.microsoft.com/office/powerpoint/2010/main" val="1506362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18</a:t>
            </a:fld>
            <a:endParaRPr lang="en-GB"/>
          </a:p>
        </p:txBody>
      </p:sp>
    </p:spTree>
    <p:extLst>
      <p:ext uri="{BB962C8B-B14F-4D97-AF65-F5344CB8AC3E}">
        <p14:creationId xmlns:p14="http://schemas.microsoft.com/office/powerpoint/2010/main" val="285795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a:t>
            </a:fld>
            <a:endParaRPr lang="en-GB"/>
          </a:p>
        </p:txBody>
      </p:sp>
    </p:spTree>
    <p:extLst>
      <p:ext uri="{BB962C8B-B14F-4D97-AF65-F5344CB8AC3E}">
        <p14:creationId xmlns:p14="http://schemas.microsoft.com/office/powerpoint/2010/main" val="11422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4</a:t>
            </a:fld>
            <a:endParaRPr lang="en-GB"/>
          </a:p>
        </p:txBody>
      </p:sp>
    </p:spTree>
    <p:extLst>
      <p:ext uri="{BB962C8B-B14F-4D97-AF65-F5344CB8AC3E}">
        <p14:creationId xmlns:p14="http://schemas.microsoft.com/office/powerpoint/2010/main" val="235248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6</a:t>
            </a:fld>
            <a:endParaRPr lang="en-GB"/>
          </a:p>
        </p:txBody>
      </p:sp>
    </p:spTree>
    <p:extLst>
      <p:ext uri="{BB962C8B-B14F-4D97-AF65-F5344CB8AC3E}">
        <p14:creationId xmlns:p14="http://schemas.microsoft.com/office/powerpoint/2010/main" val="362922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7</a:t>
            </a:fld>
            <a:endParaRPr lang="en-GB"/>
          </a:p>
        </p:txBody>
      </p:sp>
    </p:spTree>
    <p:extLst>
      <p:ext uri="{BB962C8B-B14F-4D97-AF65-F5344CB8AC3E}">
        <p14:creationId xmlns:p14="http://schemas.microsoft.com/office/powerpoint/2010/main" val="350727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8</a:t>
            </a:fld>
            <a:endParaRPr lang="en-GB"/>
          </a:p>
        </p:txBody>
      </p:sp>
    </p:spTree>
    <p:extLst>
      <p:ext uri="{BB962C8B-B14F-4D97-AF65-F5344CB8AC3E}">
        <p14:creationId xmlns:p14="http://schemas.microsoft.com/office/powerpoint/2010/main" val="63043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9</a:t>
            </a:fld>
            <a:endParaRPr lang="en-GB"/>
          </a:p>
        </p:txBody>
      </p:sp>
    </p:spTree>
    <p:extLst>
      <p:ext uri="{BB962C8B-B14F-4D97-AF65-F5344CB8AC3E}">
        <p14:creationId xmlns:p14="http://schemas.microsoft.com/office/powerpoint/2010/main" val="131385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charts are showing the percentage of those who meet the CMO guidelines for being ‘active’:</a:t>
            </a:r>
          </a:p>
          <a:p>
            <a:r>
              <a:rPr lang="en-GB" dirty="0"/>
              <a:t>Everywhere = 60 mins</a:t>
            </a:r>
          </a:p>
          <a:p>
            <a:r>
              <a:rPr lang="en-GB" dirty="0"/>
              <a:t>At school = 30 mins</a:t>
            </a:r>
          </a:p>
          <a:p>
            <a:r>
              <a:rPr lang="en-GB" dirty="0"/>
              <a:t>Outside school = 30 mins</a:t>
            </a:r>
          </a:p>
        </p:txBody>
      </p:sp>
      <p:sp>
        <p:nvSpPr>
          <p:cNvPr id="4" name="Slide Number Placeholder 3"/>
          <p:cNvSpPr>
            <a:spLocks noGrp="1"/>
          </p:cNvSpPr>
          <p:nvPr>
            <p:ph type="sldNum" sz="quarter" idx="5"/>
          </p:nvPr>
        </p:nvSpPr>
        <p:spPr/>
        <p:txBody>
          <a:bodyPr/>
          <a:lstStyle/>
          <a:p>
            <a:fld id="{84CABF61-C100-4B80-B600-400B65B2E28A}" type="slidenum">
              <a:rPr lang="en-GB" smtClean="0"/>
              <a:t>10</a:t>
            </a:fld>
            <a:endParaRPr lang="en-GB"/>
          </a:p>
        </p:txBody>
      </p:sp>
    </p:spTree>
    <p:extLst>
      <p:ext uri="{BB962C8B-B14F-4D97-AF65-F5344CB8AC3E}">
        <p14:creationId xmlns:p14="http://schemas.microsoft.com/office/powerpoint/2010/main" val="84334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11</a:t>
            </a:fld>
            <a:endParaRPr lang="en-GB"/>
          </a:p>
        </p:txBody>
      </p:sp>
    </p:spTree>
    <p:extLst>
      <p:ext uri="{BB962C8B-B14F-4D97-AF65-F5344CB8AC3E}">
        <p14:creationId xmlns:p14="http://schemas.microsoft.com/office/powerpoint/2010/main" val="818643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1.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hart everywhere">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999179" y="1037167"/>
            <a:ext cx="11010792" cy="5032395"/>
          </a:xfrm>
        </p:spPr>
        <p:txBody>
          <a:bodyPr/>
          <a:lstStyle/>
          <a:p>
            <a:endParaRPr lang="en-GB" dirty="0"/>
          </a:p>
        </p:txBody>
      </p:sp>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26727"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2" name="Text Placeholder 17">
            <a:extLst>
              <a:ext uri="{FF2B5EF4-FFF2-40B4-BE49-F238E27FC236}">
                <a16:creationId xmlns:a16="http://schemas.microsoft.com/office/drawing/2014/main" id="{56B5E03D-1590-42ED-A0F7-ED60810BC922}"/>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7CED2FD6-2934-49BD-A062-5015486D1C19}"/>
              </a:ext>
            </a:extLst>
          </p:cNvPr>
          <p:cNvCxnSpPr>
            <a:cxnSpLocks/>
          </p:cNvCxnSpPr>
          <p:nvPr userDrawn="1"/>
        </p:nvCxnSpPr>
        <p:spPr>
          <a:xfrm>
            <a:off x="436005" y="1524217"/>
            <a:ext cx="0" cy="32839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A40CC5-45E3-453A-AF58-CF8EA51468AF}"/>
              </a:ext>
            </a:extLst>
          </p:cNvPr>
          <p:cNvSpPr txBox="1"/>
          <p:nvPr userDrawn="1"/>
        </p:nvSpPr>
        <p:spPr>
          <a:xfrm>
            <a:off x="158039" y="2031998"/>
            <a:ext cx="523220" cy="2298692"/>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 (percentage doing</a:t>
            </a:r>
            <a:r>
              <a:rPr lang="en-GB" sz="1100" dirty="0">
                <a:solidFill>
                  <a:schemeClr val="accent5"/>
                </a:solidFill>
              </a:rPr>
              <a:t> </a:t>
            </a:r>
            <a:r>
              <a:rPr lang="en-GB" sz="1100" b="1" dirty="0">
                <a:solidFill>
                  <a:schemeClr val="accent5"/>
                </a:solidFill>
              </a:rPr>
              <a:t>60</a:t>
            </a:r>
            <a:r>
              <a:rPr lang="en-GB" sz="1100" dirty="0">
                <a:solidFill>
                  <a:schemeClr val="accent5"/>
                </a:solidFill>
              </a:rPr>
              <a:t> </a:t>
            </a:r>
            <a:r>
              <a:rPr lang="en-GB" sz="1100" b="1" dirty="0">
                <a:solidFill>
                  <a:schemeClr val="accent5"/>
                </a:solidFill>
              </a:rPr>
              <a:t>mins</a:t>
            </a:r>
            <a:r>
              <a:rPr lang="en-GB" sz="1100" dirty="0">
                <a:solidFill>
                  <a:schemeClr val="accent5"/>
                </a:solidFill>
              </a:rPr>
              <a:t> </a:t>
            </a:r>
            <a:r>
              <a:rPr lang="en-GB" sz="1100" dirty="0"/>
              <a:t>a day)</a:t>
            </a:r>
          </a:p>
        </p:txBody>
      </p:sp>
      <p:grpSp>
        <p:nvGrpSpPr>
          <p:cNvPr id="8" name="Group 7">
            <a:extLst>
              <a:ext uri="{FF2B5EF4-FFF2-40B4-BE49-F238E27FC236}">
                <a16:creationId xmlns:a16="http://schemas.microsoft.com/office/drawing/2014/main" id="{279AB968-3FAC-46B5-85C3-5DCF26BD4A65}"/>
              </a:ext>
            </a:extLst>
          </p:cNvPr>
          <p:cNvGrpSpPr/>
          <p:nvPr userDrawn="1"/>
        </p:nvGrpSpPr>
        <p:grpSpPr>
          <a:xfrm>
            <a:off x="10053312" y="124067"/>
            <a:ext cx="1956659" cy="1400150"/>
            <a:chOff x="7435472" y="271130"/>
            <a:chExt cx="1956659" cy="1400150"/>
          </a:xfrm>
        </p:grpSpPr>
        <p:pic>
          <p:nvPicPr>
            <p:cNvPr id="9" name="Picture 8">
              <a:extLst>
                <a:ext uri="{FF2B5EF4-FFF2-40B4-BE49-F238E27FC236}">
                  <a16:creationId xmlns:a16="http://schemas.microsoft.com/office/drawing/2014/main" id="{366AA222-B1A2-4942-AD5E-D473D17D9C1C}"/>
                </a:ext>
              </a:extLst>
            </p:cNvPr>
            <p:cNvPicPr>
              <a:picLocks noChangeAspect="1"/>
            </p:cNvPicPr>
            <p:nvPr/>
          </p:nvPicPr>
          <p:blipFill>
            <a:blip r:embed="rId2"/>
            <a:stretch>
              <a:fillRect/>
            </a:stretch>
          </p:blipFill>
          <p:spPr>
            <a:xfrm>
              <a:off x="8877899" y="279589"/>
              <a:ext cx="514232" cy="1391691"/>
            </a:xfrm>
            <a:prstGeom prst="rect">
              <a:avLst/>
            </a:prstGeom>
          </p:spPr>
        </p:pic>
        <p:sp>
          <p:nvSpPr>
            <p:cNvPr id="10" name="Oval 9">
              <a:extLst>
                <a:ext uri="{FF2B5EF4-FFF2-40B4-BE49-F238E27FC236}">
                  <a16:creationId xmlns:a16="http://schemas.microsoft.com/office/drawing/2014/main" id="{8CDC3199-19BC-4F62-ACBD-280A0AF5068C}"/>
                </a:ext>
              </a:extLst>
            </p:cNvPr>
            <p:cNvSpPr/>
            <p:nvPr/>
          </p:nvSpPr>
          <p:spPr>
            <a:xfrm>
              <a:off x="9084219" y="851280"/>
              <a:ext cx="168095" cy="1863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80E2512-82E4-4002-90A2-BEBD03B48C6A}"/>
                </a:ext>
              </a:extLst>
            </p:cNvPr>
            <p:cNvSpPr txBox="1"/>
            <p:nvPr/>
          </p:nvSpPr>
          <p:spPr>
            <a:xfrm>
              <a:off x="7952228" y="697850"/>
              <a:ext cx="966931"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At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13" name="TextBox 12">
              <a:extLst>
                <a:ext uri="{FF2B5EF4-FFF2-40B4-BE49-F238E27FC236}">
                  <a16:creationId xmlns:a16="http://schemas.microsoft.com/office/drawing/2014/main" id="{E72B0790-AFC9-4327-AD45-23EBF9A9099C}"/>
                </a:ext>
              </a:extLst>
            </p:cNvPr>
            <p:cNvSpPr txBox="1"/>
            <p:nvPr/>
          </p:nvSpPr>
          <p:spPr>
            <a:xfrm>
              <a:off x="7435472" y="271130"/>
              <a:ext cx="1494320" cy="584775"/>
            </a:xfrm>
            <a:prstGeom prst="rect">
              <a:avLst/>
            </a:prstGeom>
            <a:noFill/>
          </p:spPr>
          <p:txBody>
            <a:bodyPr wrap="none" rtlCol="0">
              <a:spAutoFit/>
            </a:bodyPr>
            <a:lstStyle/>
            <a:p>
              <a:pPr algn="r"/>
              <a:r>
                <a:rPr lang="en-GB" sz="3200" dirty="0">
                  <a:solidFill>
                    <a:schemeClr val="tx2"/>
                  </a:solidFill>
                  <a:latin typeface="Angsana New" panose="02020603050405020304" pitchFamily="18" charset="-34"/>
                  <a:cs typeface="Angsana New" panose="02020603050405020304" pitchFamily="18" charset="-34"/>
                </a:rPr>
                <a:t>Everywhere</a:t>
              </a:r>
              <a:endParaRPr lang="en-US" sz="3200" dirty="0">
                <a:solidFill>
                  <a:schemeClr val="tx2"/>
                </a:solidFill>
                <a:latin typeface="Angsana New" panose="02020603050405020304" pitchFamily="18" charset="-34"/>
                <a:cs typeface="Angsana New" panose="02020603050405020304" pitchFamily="18" charset="-34"/>
              </a:endParaRPr>
            </a:p>
          </p:txBody>
        </p:sp>
        <p:sp>
          <p:nvSpPr>
            <p:cNvPr id="14" name="TextBox 13">
              <a:extLst>
                <a:ext uri="{FF2B5EF4-FFF2-40B4-BE49-F238E27FC236}">
                  <a16:creationId xmlns:a16="http://schemas.microsoft.com/office/drawing/2014/main" id="{4E2EE61F-3263-4971-A0C4-0B7AFA89EA4C}"/>
                </a:ext>
              </a:extLst>
            </p:cNvPr>
            <p:cNvSpPr txBox="1"/>
            <p:nvPr/>
          </p:nvSpPr>
          <p:spPr>
            <a:xfrm>
              <a:off x="7547095" y="1046054"/>
              <a:ext cx="1393330"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Outside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grpSp>
    </p:spTree>
    <p:extLst>
      <p:ext uri="{BB962C8B-B14F-4D97-AF65-F5344CB8AC3E}">
        <p14:creationId xmlns:p14="http://schemas.microsoft.com/office/powerpoint/2010/main" val="396482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2 charts outside schoo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37360"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4" name="Text Placeholder 17">
            <a:extLst>
              <a:ext uri="{FF2B5EF4-FFF2-40B4-BE49-F238E27FC236}">
                <a16:creationId xmlns:a16="http://schemas.microsoft.com/office/drawing/2014/main" id="{D79ED8E7-2058-478D-93A1-8D356432A7E5}"/>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grpSp>
        <p:nvGrpSpPr>
          <p:cNvPr id="16" name="Group 15">
            <a:extLst>
              <a:ext uri="{FF2B5EF4-FFF2-40B4-BE49-F238E27FC236}">
                <a16:creationId xmlns:a16="http://schemas.microsoft.com/office/drawing/2014/main" id="{34B74F38-1536-4764-9FEB-2F754150706A}"/>
              </a:ext>
            </a:extLst>
          </p:cNvPr>
          <p:cNvGrpSpPr/>
          <p:nvPr userDrawn="1"/>
        </p:nvGrpSpPr>
        <p:grpSpPr>
          <a:xfrm>
            <a:off x="9743874" y="120543"/>
            <a:ext cx="2265564" cy="1391692"/>
            <a:chOff x="9648191" y="193349"/>
            <a:chExt cx="2265564" cy="1391692"/>
          </a:xfrm>
        </p:grpSpPr>
        <p:sp>
          <p:nvSpPr>
            <p:cNvPr id="17" name="TextBox 16">
              <a:extLst>
                <a:ext uri="{FF2B5EF4-FFF2-40B4-BE49-F238E27FC236}">
                  <a16:creationId xmlns:a16="http://schemas.microsoft.com/office/drawing/2014/main" id="{9B7A9DC6-FD6C-4167-937B-8901D783F0E7}"/>
                </a:ext>
              </a:extLst>
            </p:cNvPr>
            <p:cNvSpPr txBox="1"/>
            <p:nvPr/>
          </p:nvSpPr>
          <p:spPr>
            <a:xfrm>
              <a:off x="10466900" y="645113"/>
              <a:ext cx="966931"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At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24" name="TextBox 23">
              <a:extLst>
                <a:ext uri="{FF2B5EF4-FFF2-40B4-BE49-F238E27FC236}">
                  <a16:creationId xmlns:a16="http://schemas.microsoft.com/office/drawing/2014/main" id="{81A1E992-AF29-4B15-B189-16CD28BA657C}"/>
                </a:ext>
              </a:extLst>
            </p:cNvPr>
            <p:cNvSpPr txBox="1"/>
            <p:nvPr/>
          </p:nvSpPr>
          <p:spPr>
            <a:xfrm>
              <a:off x="10281966" y="218393"/>
              <a:ext cx="1162498"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Everywhere</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25" name="TextBox 24">
              <a:extLst>
                <a:ext uri="{FF2B5EF4-FFF2-40B4-BE49-F238E27FC236}">
                  <a16:creationId xmlns:a16="http://schemas.microsoft.com/office/drawing/2014/main" id="{BD21C1EE-C9A2-4BFD-96CA-3767BECB9881}"/>
                </a:ext>
              </a:extLst>
            </p:cNvPr>
            <p:cNvSpPr txBox="1"/>
            <p:nvPr/>
          </p:nvSpPr>
          <p:spPr>
            <a:xfrm>
              <a:off x="9648191" y="993317"/>
              <a:ext cx="1806906" cy="584775"/>
            </a:xfrm>
            <a:prstGeom prst="rect">
              <a:avLst/>
            </a:prstGeom>
            <a:noFill/>
          </p:spPr>
          <p:txBody>
            <a:bodyPr wrap="none" rtlCol="0">
              <a:spAutoFit/>
            </a:bodyPr>
            <a:lstStyle/>
            <a:p>
              <a:pPr algn="r"/>
              <a:r>
                <a:rPr lang="en-GB" sz="3200" dirty="0">
                  <a:solidFill>
                    <a:srgbClr val="54B0C3"/>
                  </a:solidFill>
                  <a:latin typeface="Angsana New" panose="02020603050405020304" pitchFamily="18" charset="-34"/>
                  <a:cs typeface="Angsana New" panose="02020603050405020304" pitchFamily="18" charset="-34"/>
                </a:rPr>
                <a:t>Outside school</a:t>
              </a:r>
              <a:endParaRPr lang="en-US" sz="3200" dirty="0">
                <a:solidFill>
                  <a:srgbClr val="54B0C3"/>
                </a:solidFill>
                <a:latin typeface="Angsana New" panose="02020603050405020304" pitchFamily="18" charset="-34"/>
                <a:cs typeface="Angsana New" panose="02020603050405020304" pitchFamily="18" charset="-34"/>
              </a:endParaRPr>
            </a:p>
          </p:txBody>
        </p:sp>
        <p:pic>
          <p:nvPicPr>
            <p:cNvPr id="26" name="Picture 25">
              <a:extLst>
                <a:ext uri="{FF2B5EF4-FFF2-40B4-BE49-F238E27FC236}">
                  <a16:creationId xmlns:a16="http://schemas.microsoft.com/office/drawing/2014/main" id="{CA1D3BD0-B3E0-4B36-8244-ACC1DC31CD39}"/>
                </a:ext>
              </a:extLst>
            </p:cNvPr>
            <p:cNvPicPr>
              <a:picLocks noChangeAspect="1"/>
            </p:cNvPicPr>
            <p:nvPr/>
          </p:nvPicPr>
          <p:blipFill>
            <a:blip r:embed="rId2"/>
            <a:stretch>
              <a:fillRect/>
            </a:stretch>
          </p:blipFill>
          <p:spPr>
            <a:xfrm>
              <a:off x="11399523" y="193349"/>
              <a:ext cx="514232" cy="1391692"/>
            </a:xfrm>
            <a:prstGeom prst="rect">
              <a:avLst/>
            </a:prstGeom>
          </p:spPr>
        </p:pic>
      </p:grpSp>
      <p:cxnSp>
        <p:nvCxnSpPr>
          <p:cNvPr id="22" name="Straight Connector 21">
            <a:extLst>
              <a:ext uri="{FF2B5EF4-FFF2-40B4-BE49-F238E27FC236}">
                <a16:creationId xmlns:a16="http://schemas.microsoft.com/office/drawing/2014/main" id="{B0067A50-898F-4185-B7EA-68A5E8842335}"/>
              </a:ext>
            </a:extLst>
          </p:cNvPr>
          <p:cNvCxnSpPr>
            <a:cxnSpLocks/>
          </p:cNvCxnSpPr>
          <p:nvPr userDrawn="1"/>
        </p:nvCxnSpPr>
        <p:spPr>
          <a:xfrm>
            <a:off x="6381514" y="1560118"/>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23" name="Chart Placeholder 2">
            <a:extLst>
              <a:ext uri="{FF2B5EF4-FFF2-40B4-BE49-F238E27FC236}">
                <a16:creationId xmlns:a16="http://schemas.microsoft.com/office/drawing/2014/main" id="{2050867A-87C5-4D2E-AEFC-4B6237B4AE56}"/>
              </a:ext>
            </a:extLst>
          </p:cNvPr>
          <p:cNvSpPr>
            <a:spLocks noGrp="1"/>
          </p:cNvSpPr>
          <p:nvPr>
            <p:ph type="chart" sz="quarter" idx="13"/>
          </p:nvPr>
        </p:nvSpPr>
        <p:spPr>
          <a:xfrm>
            <a:off x="167080" y="5455992"/>
            <a:ext cx="4186918" cy="408347"/>
          </a:xfrm>
        </p:spPr>
        <p:txBody>
          <a:bodyPr/>
          <a:lstStyle/>
          <a:p>
            <a:endParaRPr lang="en-GB" dirty="0"/>
          </a:p>
        </p:txBody>
      </p:sp>
      <p:sp>
        <p:nvSpPr>
          <p:cNvPr id="27" name="Chart Placeholder 4">
            <a:extLst>
              <a:ext uri="{FF2B5EF4-FFF2-40B4-BE49-F238E27FC236}">
                <a16:creationId xmlns:a16="http://schemas.microsoft.com/office/drawing/2014/main" id="{8547951E-D04F-4FEE-A153-172622B02DE8}"/>
              </a:ext>
            </a:extLst>
          </p:cNvPr>
          <p:cNvSpPr>
            <a:spLocks noGrp="1"/>
          </p:cNvSpPr>
          <p:nvPr>
            <p:ph type="chart" sz="quarter" idx="17"/>
          </p:nvPr>
        </p:nvSpPr>
        <p:spPr>
          <a:xfrm>
            <a:off x="704470" y="1360655"/>
            <a:ext cx="5616000" cy="4058177"/>
          </a:xfrm>
        </p:spPr>
        <p:txBody>
          <a:bodyPr/>
          <a:lstStyle/>
          <a:p>
            <a:endParaRPr lang="en-GB"/>
          </a:p>
        </p:txBody>
      </p:sp>
      <p:sp>
        <p:nvSpPr>
          <p:cNvPr id="29" name="Chart Placeholder 4">
            <a:extLst>
              <a:ext uri="{FF2B5EF4-FFF2-40B4-BE49-F238E27FC236}">
                <a16:creationId xmlns:a16="http://schemas.microsoft.com/office/drawing/2014/main" id="{63795587-8CC4-4475-8555-E30959CA9E5E}"/>
              </a:ext>
            </a:extLst>
          </p:cNvPr>
          <p:cNvSpPr>
            <a:spLocks noGrp="1"/>
          </p:cNvSpPr>
          <p:nvPr>
            <p:ph type="chart" sz="quarter" idx="18"/>
          </p:nvPr>
        </p:nvSpPr>
        <p:spPr>
          <a:xfrm>
            <a:off x="6438438" y="1360655"/>
            <a:ext cx="5580000" cy="4058177"/>
          </a:xfrm>
        </p:spPr>
        <p:txBody>
          <a:bodyPr/>
          <a:lstStyle/>
          <a:p>
            <a:endParaRPr lang="en-GB"/>
          </a:p>
        </p:txBody>
      </p:sp>
    </p:spTree>
    <p:extLst>
      <p:ext uri="{BB962C8B-B14F-4D97-AF65-F5344CB8AC3E}">
        <p14:creationId xmlns:p14="http://schemas.microsoft.com/office/powerpoint/2010/main" val="273019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hart in out schoo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1804652"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5" name="Text Placeholder 17">
            <a:extLst>
              <a:ext uri="{FF2B5EF4-FFF2-40B4-BE49-F238E27FC236}">
                <a16:creationId xmlns:a16="http://schemas.microsoft.com/office/drawing/2014/main" id="{3A6755AB-6A8F-4DBA-970A-30DE948F732D}"/>
              </a:ext>
            </a:extLst>
          </p:cNvPr>
          <p:cNvSpPr>
            <a:spLocks noGrp="1"/>
          </p:cNvSpPr>
          <p:nvPr>
            <p:ph type="body" sz="quarter" idx="18"/>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cxnSp>
        <p:nvCxnSpPr>
          <p:cNvPr id="6" name="Straight Connector 5">
            <a:extLst>
              <a:ext uri="{FF2B5EF4-FFF2-40B4-BE49-F238E27FC236}">
                <a16:creationId xmlns:a16="http://schemas.microsoft.com/office/drawing/2014/main" id="{93383822-933D-47F3-B284-CA3F31A69D36}"/>
              </a:ext>
            </a:extLst>
          </p:cNvPr>
          <p:cNvCxnSpPr>
            <a:cxnSpLocks/>
          </p:cNvCxnSpPr>
          <p:nvPr userDrawn="1"/>
        </p:nvCxnSpPr>
        <p:spPr>
          <a:xfrm>
            <a:off x="436005" y="1498260"/>
            <a:ext cx="0" cy="3309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1084CF-0288-45DE-860F-AAB89FCD9935}"/>
              </a:ext>
            </a:extLst>
          </p:cNvPr>
          <p:cNvSpPr txBox="1"/>
          <p:nvPr userDrawn="1"/>
        </p:nvSpPr>
        <p:spPr>
          <a:xfrm>
            <a:off x="158039" y="1968649"/>
            <a:ext cx="523220" cy="2306625"/>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 (percentage doing</a:t>
            </a:r>
            <a:r>
              <a:rPr lang="en-GB" sz="1100" dirty="0">
                <a:solidFill>
                  <a:schemeClr val="accent5"/>
                </a:solidFill>
              </a:rPr>
              <a:t> </a:t>
            </a:r>
            <a:r>
              <a:rPr lang="en-GB" sz="1100" b="1" dirty="0">
                <a:solidFill>
                  <a:schemeClr val="accent5"/>
                </a:solidFill>
              </a:rPr>
              <a:t>30 mins </a:t>
            </a:r>
            <a:r>
              <a:rPr lang="en-GB" sz="1100" dirty="0"/>
              <a:t>a day)</a:t>
            </a:r>
          </a:p>
        </p:txBody>
      </p:sp>
      <p:cxnSp>
        <p:nvCxnSpPr>
          <p:cNvPr id="9" name="Straight Connector 8">
            <a:extLst>
              <a:ext uri="{FF2B5EF4-FFF2-40B4-BE49-F238E27FC236}">
                <a16:creationId xmlns:a16="http://schemas.microsoft.com/office/drawing/2014/main" id="{898C1F3B-EE17-4390-9A52-5CD897A315E3}"/>
              </a:ext>
            </a:extLst>
          </p:cNvPr>
          <p:cNvCxnSpPr>
            <a:cxnSpLocks/>
          </p:cNvCxnSpPr>
          <p:nvPr userDrawn="1"/>
        </p:nvCxnSpPr>
        <p:spPr>
          <a:xfrm>
            <a:off x="6381514" y="1560118"/>
            <a:ext cx="0" cy="3341741"/>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nvGrpSpPr>
          <p:cNvPr id="10" name="Group 9">
            <a:extLst>
              <a:ext uri="{FF2B5EF4-FFF2-40B4-BE49-F238E27FC236}">
                <a16:creationId xmlns:a16="http://schemas.microsoft.com/office/drawing/2014/main" id="{B0B83429-A8A0-4C11-BFFE-B9DC2826342F}"/>
              </a:ext>
            </a:extLst>
          </p:cNvPr>
          <p:cNvGrpSpPr/>
          <p:nvPr userDrawn="1"/>
        </p:nvGrpSpPr>
        <p:grpSpPr>
          <a:xfrm>
            <a:off x="9688835" y="124067"/>
            <a:ext cx="2321136" cy="1391688"/>
            <a:chOff x="5258526" y="2201759"/>
            <a:chExt cx="2321136" cy="1391688"/>
          </a:xfrm>
        </p:grpSpPr>
        <p:pic>
          <p:nvPicPr>
            <p:cNvPr id="11" name="Picture 10">
              <a:extLst>
                <a:ext uri="{FF2B5EF4-FFF2-40B4-BE49-F238E27FC236}">
                  <a16:creationId xmlns:a16="http://schemas.microsoft.com/office/drawing/2014/main" id="{5824CFB8-FB70-40DD-BBE6-E9D7B3434346}"/>
                </a:ext>
              </a:extLst>
            </p:cNvPr>
            <p:cNvPicPr>
              <a:picLocks noChangeAspect="1"/>
            </p:cNvPicPr>
            <p:nvPr/>
          </p:nvPicPr>
          <p:blipFill>
            <a:blip r:embed="rId2"/>
            <a:stretch>
              <a:fillRect/>
            </a:stretch>
          </p:blipFill>
          <p:spPr>
            <a:xfrm>
              <a:off x="7065431" y="2201759"/>
              <a:ext cx="514231" cy="1391688"/>
            </a:xfrm>
            <a:prstGeom prst="rect">
              <a:avLst/>
            </a:prstGeom>
          </p:spPr>
        </p:pic>
        <p:sp>
          <p:nvSpPr>
            <p:cNvPr id="13" name="TextBox 12">
              <a:extLst>
                <a:ext uri="{FF2B5EF4-FFF2-40B4-BE49-F238E27FC236}">
                  <a16:creationId xmlns:a16="http://schemas.microsoft.com/office/drawing/2014/main" id="{B4116808-4C2A-4D72-8BA2-42F2872D3CF1}"/>
                </a:ext>
              </a:extLst>
            </p:cNvPr>
            <p:cNvSpPr txBox="1"/>
            <p:nvPr/>
          </p:nvSpPr>
          <p:spPr>
            <a:xfrm>
              <a:off x="5811135" y="2568542"/>
              <a:ext cx="1233030" cy="584775"/>
            </a:xfrm>
            <a:prstGeom prst="rect">
              <a:avLst/>
            </a:prstGeom>
            <a:noFill/>
          </p:spPr>
          <p:txBody>
            <a:bodyPr wrap="none" rtlCol="0">
              <a:spAutoFit/>
            </a:bodyPr>
            <a:lstStyle/>
            <a:p>
              <a:pPr algn="r"/>
              <a:r>
                <a:rPr lang="en-GB" sz="3200" dirty="0">
                  <a:solidFill>
                    <a:srgbClr val="7C4982"/>
                  </a:solidFill>
                  <a:latin typeface="Angsana New" panose="02020603050405020304" pitchFamily="18" charset="-34"/>
                  <a:cs typeface="Angsana New" panose="02020603050405020304" pitchFamily="18" charset="-34"/>
                </a:rPr>
                <a:t>At school</a:t>
              </a:r>
              <a:endParaRPr lang="en-US" sz="3200" dirty="0">
                <a:solidFill>
                  <a:srgbClr val="7C4982"/>
                </a:solidFill>
                <a:latin typeface="Angsana New" panose="02020603050405020304" pitchFamily="18" charset="-34"/>
                <a:cs typeface="Angsana New" panose="02020603050405020304" pitchFamily="18" charset="-34"/>
              </a:endParaRPr>
            </a:p>
          </p:txBody>
        </p:sp>
        <p:sp>
          <p:nvSpPr>
            <p:cNvPr id="16" name="TextBox 15">
              <a:extLst>
                <a:ext uri="{FF2B5EF4-FFF2-40B4-BE49-F238E27FC236}">
                  <a16:creationId xmlns:a16="http://schemas.microsoft.com/office/drawing/2014/main" id="{F04D0047-DE61-4040-80A1-505A17006EA7}"/>
                </a:ext>
              </a:extLst>
            </p:cNvPr>
            <p:cNvSpPr txBox="1"/>
            <p:nvPr/>
          </p:nvSpPr>
          <p:spPr>
            <a:xfrm>
              <a:off x="5892300" y="2258785"/>
              <a:ext cx="1162498"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Everywhere</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17" name="TextBox 16">
              <a:extLst>
                <a:ext uri="{FF2B5EF4-FFF2-40B4-BE49-F238E27FC236}">
                  <a16:creationId xmlns:a16="http://schemas.microsoft.com/office/drawing/2014/main" id="{39758ED1-12DA-449B-B525-077F5CE9FF82}"/>
                </a:ext>
              </a:extLst>
            </p:cNvPr>
            <p:cNvSpPr txBox="1"/>
            <p:nvPr/>
          </p:nvSpPr>
          <p:spPr>
            <a:xfrm>
              <a:off x="5258526" y="2991177"/>
              <a:ext cx="1806905" cy="584775"/>
            </a:xfrm>
            <a:prstGeom prst="rect">
              <a:avLst/>
            </a:prstGeom>
            <a:noFill/>
          </p:spPr>
          <p:txBody>
            <a:bodyPr wrap="none" rtlCol="0">
              <a:spAutoFit/>
            </a:bodyPr>
            <a:lstStyle/>
            <a:p>
              <a:pPr algn="r"/>
              <a:r>
                <a:rPr lang="en-GB" sz="3200" dirty="0">
                  <a:solidFill>
                    <a:schemeClr val="accent6"/>
                  </a:solidFill>
                  <a:latin typeface="Angsana New" panose="02020603050405020304" pitchFamily="18" charset="-34"/>
                  <a:cs typeface="Angsana New" panose="02020603050405020304" pitchFamily="18" charset="-34"/>
                </a:rPr>
                <a:t>Outside school</a:t>
              </a:r>
              <a:endParaRPr lang="en-US" sz="3200" dirty="0">
                <a:solidFill>
                  <a:schemeClr val="accent6"/>
                </a:solidFill>
                <a:latin typeface="Angsana New" panose="02020603050405020304" pitchFamily="18" charset="-34"/>
                <a:cs typeface="Angsana New" panose="02020603050405020304" pitchFamily="18" charset="-34"/>
              </a:endParaRPr>
            </a:p>
          </p:txBody>
        </p:sp>
      </p:grpSp>
      <p:sp>
        <p:nvSpPr>
          <p:cNvPr id="18" name="Chart Placeholder 4">
            <a:extLst>
              <a:ext uri="{FF2B5EF4-FFF2-40B4-BE49-F238E27FC236}">
                <a16:creationId xmlns:a16="http://schemas.microsoft.com/office/drawing/2014/main" id="{3910A5F6-BB54-454E-93CF-5493916E0064}"/>
              </a:ext>
            </a:extLst>
          </p:cNvPr>
          <p:cNvSpPr>
            <a:spLocks noGrp="1"/>
          </p:cNvSpPr>
          <p:nvPr>
            <p:ph type="chart" sz="quarter" idx="17"/>
          </p:nvPr>
        </p:nvSpPr>
        <p:spPr>
          <a:xfrm>
            <a:off x="704470" y="1360655"/>
            <a:ext cx="5616000" cy="4058177"/>
          </a:xfrm>
        </p:spPr>
        <p:txBody>
          <a:bodyPr/>
          <a:lstStyle/>
          <a:p>
            <a:endParaRPr lang="en-GB"/>
          </a:p>
        </p:txBody>
      </p:sp>
      <p:sp>
        <p:nvSpPr>
          <p:cNvPr id="19" name="Chart Placeholder 4">
            <a:extLst>
              <a:ext uri="{FF2B5EF4-FFF2-40B4-BE49-F238E27FC236}">
                <a16:creationId xmlns:a16="http://schemas.microsoft.com/office/drawing/2014/main" id="{C52FCB19-6039-44FE-BE61-1676637043B1}"/>
              </a:ext>
            </a:extLst>
          </p:cNvPr>
          <p:cNvSpPr>
            <a:spLocks noGrp="1"/>
          </p:cNvSpPr>
          <p:nvPr>
            <p:ph type="chart" sz="quarter" idx="19"/>
          </p:nvPr>
        </p:nvSpPr>
        <p:spPr>
          <a:xfrm>
            <a:off x="6438438" y="1360655"/>
            <a:ext cx="5580000" cy="4058177"/>
          </a:xfrm>
        </p:spPr>
        <p:txBody>
          <a:bodyPr/>
          <a:lstStyle/>
          <a:p>
            <a:endParaRPr lang="en-GB"/>
          </a:p>
        </p:txBody>
      </p:sp>
    </p:spTree>
    <p:extLst>
      <p:ext uri="{BB962C8B-B14F-4D97-AF65-F5344CB8AC3E}">
        <p14:creationId xmlns:p14="http://schemas.microsoft.com/office/powerpoint/2010/main" val="157848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255671" y="1686294"/>
            <a:ext cx="11614483" cy="4164617"/>
          </a:xfrm>
        </p:spPr>
        <p:txBody>
          <a:bodyPr/>
          <a:lstStyle/>
          <a:p>
            <a:endParaRPr lang="en-GB" dirty="0"/>
          </a:p>
        </p:txBody>
      </p:sp>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549703"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8" name="Text Placeholder 17">
            <a:extLst>
              <a:ext uri="{FF2B5EF4-FFF2-40B4-BE49-F238E27FC236}">
                <a16:creationId xmlns:a16="http://schemas.microsoft.com/office/drawing/2014/main" id="{CA3168E2-0B81-4F0D-8541-15DAC6886FC7}"/>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grpSp>
        <p:nvGrpSpPr>
          <p:cNvPr id="11" name="Group 10">
            <a:extLst>
              <a:ext uri="{FF2B5EF4-FFF2-40B4-BE49-F238E27FC236}">
                <a16:creationId xmlns:a16="http://schemas.microsoft.com/office/drawing/2014/main" id="{B7E27D34-7FD6-405D-B8E5-46B5F2C98660}"/>
              </a:ext>
            </a:extLst>
          </p:cNvPr>
          <p:cNvGrpSpPr/>
          <p:nvPr userDrawn="1"/>
        </p:nvGrpSpPr>
        <p:grpSpPr>
          <a:xfrm>
            <a:off x="10053312" y="124067"/>
            <a:ext cx="1956659" cy="1400150"/>
            <a:chOff x="7435472" y="271130"/>
            <a:chExt cx="1956659" cy="1400150"/>
          </a:xfrm>
        </p:grpSpPr>
        <p:pic>
          <p:nvPicPr>
            <p:cNvPr id="12" name="Picture 11">
              <a:extLst>
                <a:ext uri="{FF2B5EF4-FFF2-40B4-BE49-F238E27FC236}">
                  <a16:creationId xmlns:a16="http://schemas.microsoft.com/office/drawing/2014/main" id="{9F4794FC-B365-445C-9178-093DEE242768}"/>
                </a:ext>
              </a:extLst>
            </p:cNvPr>
            <p:cNvPicPr>
              <a:picLocks noChangeAspect="1"/>
            </p:cNvPicPr>
            <p:nvPr/>
          </p:nvPicPr>
          <p:blipFill>
            <a:blip r:embed="rId2"/>
            <a:stretch>
              <a:fillRect/>
            </a:stretch>
          </p:blipFill>
          <p:spPr>
            <a:xfrm>
              <a:off x="8877899" y="279589"/>
              <a:ext cx="514232" cy="1391691"/>
            </a:xfrm>
            <a:prstGeom prst="rect">
              <a:avLst/>
            </a:prstGeom>
          </p:spPr>
        </p:pic>
        <p:sp>
          <p:nvSpPr>
            <p:cNvPr id="13" name="Oval 12">
              <a:extLst>
                <a:ext uri="{FF2B5EF4-FFF2-40B4-BE49-F238E27FC236}">
                  <a16:creationId xmlns:a16="http://schemas.microsoft.com/office/drawing/2014/main" id="{CC29D62F-F606-4707-A7A0-0CB80F07EF28}"/>
                </a:ext>
              </a:extLst>
            </p:cNvPr>
            <p:cNvSpPr/>
            <p:nvPr/>
          </p:nvSpPr>
          <p:spPr>
            <a:xfrm>
              <a:off x="9084219" y="851280"/>
              <a:ext cx="168095" cy="1863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DDFF063-513F-4018-9BDC-4ADEAC5C9EEE}"/>
                </a:ext>
              </a:extLst>
            </p:cNvPr>
            <p:cNvSpPr txBox="1"/>
            <p:nvPr/>
          </p:nvSpPr>
          <p:spPr>
            <a:xfrm>
              <a:off x="7952228" y="697850"/>
              <a:ext cx="966931"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At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15" name="TextBox 14">
              <a:extLst>
                <a:ext uri="{FF2B5EF4-FFF2-40B4-BE49-F238E27FC236}">
                  <a16:creationId xmlns:a16="http://schemas.microsoft.com/office/drawing/2014/main" id="{7EB6AE5E-9781-4D62-B512-F5CF72ED0619}"/>
                </a:ext>
              </a:extLst>
            </p:cNvPr>
            <p:cNvSpPr txBox="1"/>
            <p:nvPr/>
          </p:nvSpPr>
          <p:spPr>
            <a:xfrm>
              <a:off x="7435472" y="271130"/>
              <a:ext cx="1494320" cy="584775"/>
            </a:xfrm>
            <a:prstGeom prst="rect">
              <a:avLst/>
            </a:prstGeom>
            <a:noFill/>
          </p:spPr>
          <p:txBody>
            <a:bodyPr wrap="none" rtlCol="0">
              <a:spAutoFit/>
            </a:bodyPr>
            <a:lstStyle/>
            <a:p>
              <a:pPr algn="r"/>
              <a:r>
                <a:rPr lang="en-GB" sz="3200" dirty="0">
                  <a:solidFill>
                    <a:schemeClr val="tx2"/>
                  </a:solidFill>
                  <a:latin typeface="Angsana New" panose="02020603050405020304" pitchFamily="18" charset="-34"/>
                  <a:cs typeface="Angsana New" panose="02020603050405020304" pitchFamily="18" charset="-34"/>
                </a:rPr>
                <a:t>Everywhere</a:t>
              </a:r>
              <a:endParaRPr lang="en-US" sz="3200" dirty="0">
                <a:solidFill>
                  <a:schemeClr val="tx2"/>
                </a:solidFill>
                <a:latin typeface="Angsana New" panose="02020603050405020304" pitchFamily="18" charset="-34"/>
                <a:cs typeface="Angsana New" panose="02020603050405020304" pitchFamily="18" charset="-34"/>
              </a:endParaRPr>
            </a:p>
          </p:txBody>
        </p:sp>
        <p:sp>
          <p:nvSpPr>
            <p:cNvPr id="16" name="TextBox 15">
              <a:extLst>
                <a:ext uri="{FF2B5EF4-FFF2-40B4-BE49-F238E27FC236}">
                  <a16:creationId xmlns:a16="http://schemas.microsoft.com/office/drawing/2014/main" id="{03E8BEA0-CEB1-436C-90ED-553E3DAD3390}"/>
                </a:ext>
              </a:extLst>
            </p:cNvPr>
            <p:cNvSpPr txBox="1"/>
            <p:nvPr/>
          </p:nvSpPr>
          <p:spPr>
            <a:xfrm>
              <a:off x="7547095" y="1046054"/>
              <a:ext cx="1393330"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Outside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grpSp>
    </p:spTree>
    <p:extLst>
      <p:ext uri="{BB962C8B-B14F-4D97-AF65-F5344CB8AC3E}">
        <p14:creationId xmlns:p14="http://schemas.microsoft.com/office/powerpoint/2010/main" val="133242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C5280C55-E353-4410-B3F3-660C7A30AAA6}"/>
              </a:ext>
            </a:extLst>
          </p:cNvPr>
          <p:cNvSpPr>
            <a:spLocks noGrp="1"/>
          </p:cNvSpPr>
          <p:nvPr>
            <p:ph type="body" sz="quarter" idx="14" hasCustomPrompt="1"/>
          </p:nvPr>
        </p:nvSpPr>
        <p:spPr>
          <a:xfrm>
            <a:off x="131762" y="125994"/>
            <a:ext cx="11928476" cy="725488"/>
          </a:xfr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9" name="Text Placeholder 17">
            <a:extLst>
              <a:ext uri="{FF2B5EF4-FFF2-40B4-BE49-F238E27FC236}">
                <a16:creationId xmlns:a16="http://schemas.microsoft.com/office/drawing/2014/main" id="{143F90EC-B667-4918-B48B-E954A91AF816}"/>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
        <p:nvSpPr>
          <p:cNvPr id="3" name="Chart Placeholder 2">
            <a:extLst>
              <a:ext uri="{FF2B5EF4-FFF2-40B4-BE49-F238E27FC236}">
                <a16:creationId xmlns:a16="http://schemas.microsoft.com/office/drawing/2014/main" id="{DEC81891-A38E-4212-A3DE-5B15A31D57F5}"/>
              </a:ext>
            </a:extLst>
          </p:cNvPr>
          <p:cNvSpPr>
            <a:spLocks noGrp="1"/>
          </p:cNvSpPr>
          <p:nvPr>
            <p:ph type="chart" sz="quarter" idx="17"/>
          </p:nvPr>
        </p:nvSpPr>
        <p:spPr>
          <a:xfrm>
            <a:off x="1079500" y="1390333"/>
            <a:ext cx="10002838" cy="4608512"/>
          </a:xfrm>
        </p:spPr>
        <p:txBody>
          <a:bodyPr/>
          <a:lstStyle/>
          <a:p>
            <a:endParaRPr lang="en-GB"/>
          </a:p>
        </p:txBody>
      </p:sp>
      <p:sp>
        <p:nvSpPr>
          <p:cNvPr id="10" name="Table Placeholder 9">
            <a:extLst>
              <a:ext uri="{FF2B5EF4-FFF2-40B4-BE49-F238E27FC236}">
                <a16:creationId xmlns:a16="http://schemas.microsoft.com/office/drawing/2014/main" id="{38ECFCEC-6766-469C-8316-4ED4415B4216}"/>
              </a:ext>
            </a:extLst>
          </p:cNvPr>
          <p:cNvSpPr>
            <a:spLocks noGrp="1"/>
          </p:cNvSpPr>
          <p:nvPr>
            <p:ph type="tbl" sz="quarter" idx="18"/>
          </p:nvPr>
        </p:nvSpPr>
        <p:spPr>
          <a:xfrm>
            <a:off x="-219012" y="1462533"/>
            <a:ext cx="1882776" cy="3648963"/>
          </a:xfrm>
        </p:spPr>
        <p:txBody>
          <a:bodyPr/>
          <a:lstStyle/>
          <a:p>
            <a:endParaRPr lang="en-GB"/>
          </a:p>
        </p:txBody>
      </p:sp>
      <p:sp>
        <p:nvSpPr>
          <p:cNvPr id="13" name="Text Placeholder 12">
            <a:extLst>
              <a:ext uri="{FF2B5EF4-FFF2-40B4-BE49-F238E27FC236}">
                <a16:creationId xmlns:a16="http://schemas.microsoft.com/office/drawing/2014/main" id="{C86C1F25-D744-4581-B4AB-AB755FC28B8B}"/>
              </a:ext>
            </a:extLst>
          </p:cNvPr>
          <p:cNvSpPr>
            <a:spLocks noGrp="1"/>
          </p:cNvSpPr>
          <p:nvPr>
            <p:ph type="body" sz="quarter" idx="19"/>
          </p:nvPr>
        </p:nvSpPr>
        <p:spPr>
          <a:xfrm>
            <a:off x="131763" y="850900"/>
            <a:ext cx="11682412" cy="336550"/>
          </a:xfrm>
        </p:spPr>
        <p:txBody>
          <a:bodyPr>
            <a:noAutofit/>
          </a:bodyPr>
          <a:lstStyle>
            <a:lvl1pPr marL="0" indent="0">
              <a:buNone/>
              <a:defRPr sz="1800" b="1"/>
            </a:lvl1pPr>
          </a:lstStyle>
          <a:p>
            <a:pPr lvl="0"/>
            <a:r>
              <a:rPr lang="en-US" dirty="0"/>
              <a:t>Click to edit Master text styles</a:t>
            </a:r>
          </a:p>
        </p:txBody>
      </p:sp>
    </p:spTree>
    <p:extLst>
      <p:ext uri="{BB962C8B-B14F-4D97-AF65-F5344CB8AC3E}">
        <p14:creationId xmlns:p14="http://schemas.microsoft.com/office/powerpoint/2010/main" val="1363406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hart activit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681259" y="1037168"/>
            <a:ext cx="11328712" cy="4415365"/>
          </a:xfrm>
        </p:spPr>
        <p:txBody>
          <a:bodyPr/>
          <a:lstStyle/>
          <a:p>
            <a:endParaRPr lang="en-GB" dirty="0"/>
          </a:p>
        </p:txBody>
      </p:sp>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26727"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2" name="Text Placeholder 17">
            <a:extLst>
              <a:ext uri="{FF2B5EF4-FFF2-40B4-BE49-F238E27FC236}">
                <a16:creationId xmlns:a16="http://schemas.microsoft.com/office/drawing/2014/main" id="{56B5E03D-1590-42ED-A0F7-ED60810BC922}"/>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7CED2FD6-2934-49BD-A062-5015486D1C19}"/>
              </a:ext>
            </a:extLst>
          </p:cNvPr>
          <p:cNvCxnSpPr/>
          <p:nvPr userDrawn="1"/>
        </p:nvCxnSpPr>
        <p:spPr>
          <a:xfrm>
            <a:off x="436005" y="1144514"/>
            <a:ext cx="0" cy="36636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A40CC5-45E3-453A-AF58-CF8EA51468AF}"/>
              </a:ext>
            </a:extLst>
          </p:cNvPr>
          <p:cNvSpPr txBox="1"/>
          <p:nvPr userDrawn="1"/>
        </p:nvSpPr>
        <p:spPr>
          <a:xfrm>
            <a:off x="158039" y="1945532"/>
            <a:ext cx="523220" cy="1896894"/>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Once a week participation</a:t>
            </a:r>
          </a:p>
        </p:txBody>
      </p:sp>
      <p:sp>
        <p:nvSpPr>
          <p:cNvPr id="16" name="Chart Placeholder 4">
            <a:extLst>
              <a:ext uri="{FF2B5EF4-FFF2-40B4-BE49-F238E27FC236}">
                <a16:creationId xmlns:a16="http://schemas.microsoft.com/office/drawing/2014/main" id="{2A136035-1E2C-4239-91DB-E2BCBE8F2792}"/>
              </a:ext>
            </a:extLst>
          </p:cNvPr>
          <p:cNvSpPr>
            <a:spLocks noGrp="1"/>
          </p:cNvSpPr>
          <p:nvPr>
            <p:ph type="chart" sz="quarter" idx="19"/>
          </p:nvPr>
        </p:nvSpPr>
        <p:spPr>
          <a:xfrm>
            <a:off x="713286" y="5549900"/>
            <a:ext cx="11334777" cy="400478"/>
          </a:xfrm>
        </p:spPr>
        <p:txBody>
          <a:bodyPr/>
          <a:lstStyle/>
          <a:p>
            <a:endParaRPr lang="en-GB"/>
          </a:p>
        </p:txBody>
      </p:sp>
    </p:spTree>
    <p:extLst>
      <p:ext uri="{BB962C8B-B14F-4D97-AF65-F5344CB8AC3E}">
        <p14:creationId xmlns:p14="http://schemas.microsoft.com/office/powerpoint/2010/main" val="1987778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 activit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26727"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2" name="Text Placeholder 17">
            <a:extLst>
              <a:ext uri="{FF2B5EF4-FFF2-40B4-BE49-F238E27FC236}">
                <a16:creationId xmlns:a16="http://schemas.microsoft.com/office/drawing/2014/main" id="{56B5E03D-1590-42ED-A0F7-ED60810BC922}"/>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7CED2FD6-2934-49BD-A062-5015486D1C19}"/>
              </a:ext>
            </a:extLst>
          </p:cNvPr>
          <p:cNvCxnSpPr/>
          <p:nvPr userDrawn="1"/>
        </p:nvCxnSpPr>
        <p:spPr>
          <a:xfrm>
            <a:off x="436005" y="1144514"/>
            <a:ext cx="0" cy="36636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7252DA-6092-4214-ADB4-C6BC40A84224}"/>
              </a:ext>
            </a:extLst>
          </p:cNvPr>
          <p:cNvCxnSpPr>
            <a:cxnSpLocks/>
          </p:cNvCxnSpPr>
          <p:nvPr userDrawn="1"/>
        </p:nvCxnSpPr>
        <p:spPr>
          <a:xfrm>
            <a:off x="6381514" y="1560118"/>
            <a:ext cx="0" cy="3341741"/>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11" name="Chart Placeholder 4">
            <a:extLst>
              <a:ext uri="{FF2B5EF4-FFF2-40B4-BE49-F238E27FC236}">
                <a16:creationId xmlns:a16="http://schemas.microsoft.com/office/drawing/2014/main" id="{16BC9DED-C2A0-410D-B0BE-465B302543B2}"/>
              </a:ext>
            </a:extLst>
          </p:cNvPr>
          <p:cNvSpPr>
            <a:spLocks noGrp="1"/>
          </p:cNvSpPr>
          <p:nvPr>
            <p:ph type="chart" sz="quarter" idx="19"/>
          </p:nvPr>
        </p:nvSpPr>
        <p:spPr>
          <a:xfrm>
            <a:off x="713286" y="5549900"/>
            <a:ext cx="11334777" cy="400478"/>
          </a:xfrm>
        </p:spPr>
        <p:txBody>
          <a:bodyPr/>
          <a:lstStyle/>
          <a:p>
            <a:endParaRPr lang="en-GB"/>
          </a:p>
        </p:txBody>
      </p:sp>
      <p:sp>
        <p:nvSpPr>
          <p:cNvPr id="14" name="TextBox 13">
            <a:extLst>
              <a:ext uri="{FF2B5EF4-FFF2-40B4-BE49-F238E27FC236}">
                <a16:creationId xmlns:a16="http://schemas.microsoft.com/office/drawing/2014/main" id="{C81EA0B8-D315-4FC1-9987-EF517E6C6550}"/>
              </a:ext>
            </a:extLst>
          </p:cNvPr>
          <p:cNvSpPr txBox="1"/>
          <p:nvPr userDrawn="1"/>
        </p:nvSpPr>
        <p:spPr>
          <a:xfrm>
            <a:off x="158039" y="1945532"/>
            <a:ext cx="523220" cy="1896894"/>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Once a week participation</a:t>
            </a:r>
          </a:p>
        </p:txBody>
      </p:sp>
      <p:sp>
        <p:nvSpPr>
          <p:cNvPr id="13" name="Chart Placeholder 4">
            <a:extLst>
              <a:ext uri="{FF2B5EF4-FFF2-40B4-BE49-F238E27FC236}">
                <a16:creationId xmlns:a16="http://schemas.microsoft.com/office/drawing/2014/main" id="{13DD1AB5-459E-472F-8360-17048ABE0334}"/>
              </a:ext>
            </a:extLst>
          </p:cNvPr>
          <p:cNvSpPr>
            <a:spLocks noGrp="1"/>
          </p:cNvSpPr>
          <p:nvPr>
            <p:ph type="chart" sz="quarter" idx="17"/>
          </p:nvPr>
        </p:nvSpPr>
        <p:spPr>
          <a:xfrm>
            <a:off x="704470" y="1360655"/>
            <a:ext cx="5616000" cy="4058177"/>
          </a:xfrm>
        </p:spPr>
        <p:txBody>
          <a:bodyPr/>
          <a:lstStyle/>
          <a:p>
            <a:endParaRPr lang="en-GB"/>
          </a:p>
        </p:txBody>
      </p:sp>
      <p:sp>
        <p:nvSpPr>
          <p:cNvPr id="15" name="Chart Placeholder 4">
            <a:extLst>
              <a:ext uri="{FF2B5EF4-FFF2-40B4-BE49-F238E27FC236}">
                <a16:creationId xmlns:a16="http://schemas.microsoft.com/office/drawing/2014/main" id="{3A5B767F-0AE3-420A-9941-270ACAD73010}"/>
              </a:ext>
            </a:extLst>
          </p:cNvPr>
          <p:cNvSpPr>
            <a:spLocks noGrp="1"/>
          </p:cNvSpPr>
          <p:nvPr>
            <p:ph type="chart" sz="quarter" idx="18"/>
          </p:nvPr>
        </p:nvSpPr>
        <p:spPr>
          <a:xfrm>
            <a:off x="6438438" y="1360655"/>
            <a:ext cx="5580000" cy="4058177"/>
          </a:xfrm>
        </p:spPr>
        <p:txBody>
          <a:bodyPr/>
          <a:lstStyle/>
          <a:p>
            <a:endParaRPr lang="en-GB"/>
          </a:p>
        </p:txBody>
      </p:sp>
    </p:spTree>
    <p:extLst>
      <p:ext uri="{BB962C8B-B14F-4D97-AF65-F5344CB8AC3E}">
        <p14:creationId xmlns:p14="http://schemas.microsoft.com/office/powerpoint/2010/main" val="56251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ostive attitudes">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C5280C55-E353-4410-B3F3-660C7A30AAA6}"/>
              </a:ext>
            </a:extLst>
          </p:cNvPr>
          <p:cNvSpPr>
            <a:spLocks noGrp="1"/>
          </p:cNvSpPr>
          <p:nvPr>
            <p:ph type="body" sz="quarter" idx="14" hasCustomPrompt="1"/>
          </p:nvPr>
        </p:nvSpPr>
        <p:spPr>
          <a:xfrm>
            <a:off x="131762" y="125994"/>
            <a:ext cx="11928476" cy="725488"/>
          </a:xfr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pic>
        <p:nvPicPr>
          <p:cNvPr id="7" name="Picture 6">
            <a:extLst>
              <a:ext uri="{FF2B5EF4-FFF2-40B4-BE49-F238E27FC236}">
                <a16:creationId xmlns:a16="http://schemas.microsoft.com/office/drawing/2014/main" id="{D77C07A4-57F8-4A4A-8F02-371409156D33}"/>
              </a:ext>
            </a:extLst>
          </p:cNvPr>
          <p:cNvPicPr>
            <a:picLocks noChangeAspect="1"/>
          </p:cNvPicPr>
          <p:nvPr userDrawn="1"/>
        </p:nvPicPr>
        <p:blipFill rotWithShape="1">
          <a:blip r:embed="rId2"/>
          <a:srcRect t="12437" b="23825"/>
          <a:stretch/>
        </p:blipFill>
        <p:spPr>
          <a:xfrm>
            <a:off x="10031065" y="6023050"/>
            <a:ext cx="2069390" cy="846525"/>
          </a:xfrm>
          <a:prstGeom prst="rect">
            <a:avLst/>
          </a:prstGeom>
        </p:spPr>
      </p:pic>
      <p:graphicFrame>
        <p:nvGraphicFramePr>
          <p:cNvPr id="6" name="Table 2">
            <a:extLst>
              <a:ext uri="{FF2B5EF4-FFF2-40B4-BE49-F238E27FC236}">
                <a16:creationId xmlns:a16="http://schemas.microsoft.com/office/drawing/2014/main" id="{0EB8E60E-35A0-4502-A023-334F9D84A2B1}"/>
              </a:ext>
            </a:extLst>
          </p:cNvPr>
          <p:cNvGraphicFramePr>
            <a:graphicFrameLocks noGrp="1"/>
          </p:cNvGraphicFramePr>
          <p:nvPr userDrawn="1">
            <p:extLst>
              <p:ext uri="{D42A27DB-BD31-4B8C-83A1-F6EECF244321}">
                <p14:modId xmlns:p14="http://schemas.microsoft.com/office/powerpoint/2010/main" val="2671357754"/>
              </p:ext>
            </p:extLst>
          </p:nvPr>
        </p:nvGraphicFramePr>
        <p:xfrm>
          <a:off x="892210" y="1494147"/>
          <a:ext cx="4031704" cy="3869705"/>
        </p:xfrm>
        <a:graphic>
          <a:graphicData uri="http://schemas.openxmlformats.org/drawingml/2006/table">
            <a:tbl>
              <a:tblPr firstRow="1" bandRow="1">
                <a:tableStyleId>{5C22544A-7EE6-4342-B048-85BDC9FD1C3A}</a:tableStyleId>
              </a:tblPr>
              <a:tblGrid>
                <a:gridCol w="4031704">
                  <a:extLst>
                    <a:ext uri="{9D8B030D-6E8A-4147-A177-3AD203B41FA5}">
                      <a16:colId xmlns:a16="http://schemas.microsoft.com/office/drawing/2014/main" val="1187629537"/>
                    </a:ext>
                  </a:extLst>
                </a:gridCol>
              </a:tblGrid>
              <a:tr h="773941">
                <a:tc>
                  <a:txBody>
                    <a:bodyPr/>
                    <a:lstStyle/>
                    <a:p>
                      <a:r>
                        <a:rPr lang="en-GB" b="1" dirty="0">
                          <a:solidFill>
                            <a:schemeClr val="tx1"/>
                          </a:solidFill>
                        </a:rPr>
                        <a:t>Enjoy</a:t>
                      </a:r>
                      <a:r>
                        <a:rPr lang="en-GB" b="0" dirty="0">
                          <a:solidFill>
                            <a:schemeClr val="tx1"/>
                          </a:solidFill>
                        </a:rPr>
                        <a:t> sport and being active</a:t>
                      </a:r>
                    </a:p>
                  </a:txBody>
                  <a:tcPr anchor="ctr">
                    <a:lnB w="76200" cap="flat" cmpd="sng" algn="ctr">
                      <a:solidFill>
                        <a:schemeClr val="bg1"/>
                      </a:solidFill>
                      <a:prstDash val="solid"/>
                      <a:round/>
                      <a:headEnd type="none" w="med" len="med"/>
                      <a:tailEnd type="none" w="med" len="med"/>
                    </a:lnB>
                    <a:solidFill>
                      <a:srgbClr val="64B8C7"/>
                    </a:solidFill>
                  </a:tcPr>
                </a:tc>
                <a:extLst>
                  <a:ext uri="{0D108BD9-81ED-4DB2-BD59-A6C34878D82A}">
                    <a16:rowId xmlns:a16="http://schemas.microsoft.com/office/drawing/2014/main" val="3207084717"/>
                  </a:ext>
                </a:extLst>
              </a:tr>
              <a:tr h="773941">
                <a:tc>
                  <a:txBody>
                    <a:bodyPr/>
                    <a:lstStyle/>
                    <a:p>
                      <a:r>
                        <a:rPr lang="en-GB" dirty="0"/>
                        <a:t>Are </a:t>
                      </a:r>
                      <a:r>
                        <a:rPr lang="en-GB" b="1" dirty="0"/>
                        <a:t>confident</a:t>
                      </a:r>
                      <a:r>
                        <a:rPr lang="en-GB" dirty="0"/>
                        <a:t> when exercising</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76C0CE"/>
                    </a:solidFill>
                  </a:tcPr>
                </a:tc>
                <a:extLst>
                  <a:ext uri="{0D108BD9-81ED-4DB2-BD59-A6C34878D82A}">
                    <a16:rowId xmlns:a16="http://schemas.microsoft.com/office/drawing/2014/main" val="1357595583"/>
                  </a:ext>
                </a:extLst>
              </a:tr>
              <a:tr h="773941">
                <a:tc>
                  <a:txBody>
                    <a:bodyPr/>
                    <a:lstStyle/>
                    <a:p>
                      <a:r>
                        <a:rPr lang="en-GB" dirty="0"/>
                        <a:t>Find sport </a:t>
                      </a:r>
                      <a:r>
                        <a:rPr lang="en-GB" b="1" dirty="0"/>
                        <a:t>easy</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6C7D3"/>
                    </a:solidFill>
                  </a:tcPr>
                </a:tc>
                <a:extLst>
                  <a:ext uri="{0D108BD9-81ED-4DB2-BD59-A6C34878D82A}">
                    <a16:rowId xmlns:a16="http://schemas.microsoft.com/office/drawing/2014/main" val="1572313615"/>
                  </a:ext>
                </a:extLst>
              </a:tr>
              <a:tr h="773941">
                <a:tc>
                  <a:txBody>
                    <a:bodyPr/>
                    <a:lstStyle/>
                    <a:p>
                      <a:r>
                        <a:rPr lang="en-GB" b="1" dirty="0"/>
                        <a:t>Understand</a:t>
                      </a:r>
                      <a:r>
                        <a:rPr lang="en-GB" dirty="0"/>
                        <a:t> why it’s important</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9D6DF"/>
                    </a:solidFill>
                  </a:tcPr>
                </a:tc>
                <a:extLst>
                  <a:ext uri="{0D108BD9-81ED-4DB2-BD59-A6C34878D82A}">
                    <a16:rowId xmlns:a16="http://schemas.microsoft.com/office/drawing/2014/main" val="486391653"/>
                  </a:ext>
                </a:extLst>
              </a:tr>
              <a:tr h="773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Know how </a:t>
                      </a:r>
                      <a:r>
                        <a:rPr lang="en-GB" dirty="0"/>
                        <a:t>to get involved</a:t>
                      </a:r>
                    </a:p>
                  </a:txBody>
                  <a:tcPr anchor="ctr">
                    <a:lnT w="76200" cap="flat" cmpd="sng" algn="ctr">
                      <a:solidFill>
                        <a:schemeClr val="bg1"/>
                      </a:solidFill>
                      <a:prstDash val="solid"/>
                      <a:round/>
                      <a:headEnd type="none" w="med" len="med"/>
                      <a:tailEnd type="none" w="med" len="med"/>
                    </a:lnT>
                    <a:solidFill>
                      <a:srgbClr val="CAE7EC"/>
                    </a:solidFill>
                  </a:tcPr>
                </a:tc>
                <a:extLst>
                  <a:ext uri="{0D108BD9-81ED-4DB2-BD59-A6C34878D82A}">
                    <a16:rowId xmlns:a16="http://schemas.microsoft.com/office/drawing/2014/main" val="1926138875"/>
                  </a:ext>
                </a:extLst>
              </a:tr>
            </a:tbl>
          </a:graphicData>
        </a:graphic>
      </p:graphicFrame>
      <p:pic>
        <p:nvPicPr>
          <p:cNvPr id="10" name="Graphic 9" descr="Yoga with solid fill">
            <a:extLst>
              <a:ext uri="{FF2B5EF4-FFF2-40B4-BE49-F238E27FC236}">
                <a16:creationId xmlns:a16="http://schemas.microsoft.com/office/drawing/2014/main" id="{96C0B7C6-FECA-466E-AD27-F264C102409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524" y="2305665"/>
            <a:ext cx="628686" cy="628686"/>
          </a:xfrm>
          <a:prstGeom prst="rect">
            <a:avLst/>
          </a:prstGeom>
        </p:spPr>
      </p:pic>
      <p:pic>
        <p:nvPicPr>
          <p:cNvPr id="11" name="Graphic 10" descr="Skipping Rope with solid fill">
            <a:extLst>
              <a:ext uri="{FF2B5EF4-FFF2-40B4-BE49-F238E27FC236}">
                <a16:creationId xmlns:a16="http://schemas.microsoft.com/office/drawing/2014/main" id="{9D8693E2-D70D-4CC7-A6FC-31A4115BEB0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524" y="1494147"/>
            <a:ext cx="628686" cy="628686"/>
          </a:xfrm>
          <a:prstGeom prst="rect">
            <a:avLst/>
          </a:prstGeom>
        </p:spPr>
      </p:pic>
      <p:pic>
        <p:nvPicPr>
          <p:cNvPr id="12" name="Graphic 11" descr="Head with gears with solid fill">
            <a:extLst>
              <a:ext uri="{FF2B5EF4-FFF2-40B4-BE49-F238E27FC236}">
                <a16:creationId xmlns:a16="http://schemas.microsoft.com/office/drawing/2014/main" id="{741EB6E3-CBC1-40AC-A6BA-DD66AB51F83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3524" y="4699595"/>
            <a:ext cx="628686" cy="628686"/>
          </a:xfrm>
          <a:prstGeom prst="rect">
            <a:avLst/>
          </a:prstGeom>
        </p:spPr>
      </p:pic>
      <p:pic>
        <p:nvPicPr>
          <p:cNvPr id="13" name="Graphic 12" descr="Juggler with solid fill">
            <a:extLst>
              <a:ext uri="{FF2B5EF4-FFF2-40B4-BE49-F238E27FC236}">
                <a16:creationId xmlns:a16="http://schemas.microsoft.com/office/drawing/2014/main" id="{59498FA5-8494-4F41-A1C2-8E020D14AEA3}"/>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3524" y="3117183"/>
            <a:ext cx="628686" cy="628686"/>
          </a:xfrm>
          <a:prstGeom prst="rect">
            <a:avLst/>
          </a:prstGeom>
        </p:spPr>
      </p:pic>
      <p:pic>
        <p:nvPicPr>
          <p:cNvPr id="14" name="Graphic 13" descr="Heart with pulse with solid fill">
            <a:extLst>
              <a:ext uri="{FF2B5EF4-FFF2-40B4-BE49-F238E27FC236}">
                <a16:creationId xmlns:a16="http://schemas.microsoft.com/office/drawing/2014/main" id="{EEAC82FD-0578-4B13-B175-95E62968EFEF}"/>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3524" y="3883534"/>
            <a:ext cx="628686" cy="628686"/>
          </a:xfrm>
          <a:prstGeom prst="rect">
            <a:avLst/>
          </a:prstGeom>
        </p:spPr>
      </p:pic>
      <p:sp>
        <p:nvSpPr>
          <p:cNvPr id="3" name="Chart Placeholder 2">
            <a:extLst>
              <a:ext uri="{FF2B5EF4-FFF2-40B4-BE49-F238E27FC236}">
                <a16:creationId xmlns:a16="http://schemas.microsoft.com/office/drawing/2014/main" id="{B7B820C2-EBA7-42DE-993D-5B6AF8811A69}"/>
              </a:ext>
            </a:extLst>
          </p:cNvPr>
          <p:cNvSpPr>
            <a:spLocks noGrp="1"/>
          </p:cNvSpPr>
          <p:nvPr>
            <p:ph type="chart" sz="quarter" idx="17"/>
          </p:nvPr>
        </p:nvSpPr>
        <p:spPr>
          <a:xfrm>
            <a:off x="5054600" y="1277737"/>
            <a:ext cx="4729479" cy="4733201"/>
          </a:xfrm>
        </p:spPr>
        <p:txBody>
          <a:bodyPr/>
          <a:lstStyle/>
          <a:p>
            <a:endParaRPr lang="en-GB"/>
          </a:p>
        </p:txBody>
      </p:sp>
      <p:sp>
        <p:nvSpPr>
          <p:cNvPr id="2" name="TextBox 1">
            <a:extLst>
              <a:ext uri="{FF2B5EF4-FFF2-40B4-BE49-F238E27FC236}">
                <a16:creationId xmlns:a16="http://schemas.microsoft.com/office/drawing/2014/main" id="{D801F915-A5F6-42D9-842E-965BE6499878}"/>
              </a:ext>
            </a:extLst>
          </p:cNvPr>
          <p:cNvSpPr txBox="1"/>
          <p:nvPr userDrawn="1"/>
        </p:nvSpPr>
        <p:spPr>
          <a:xfrm>
            <a:off x="892210" y="989215"/>
            <a:ext cx="710463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Percentage of young people who ‘</a:t>
            </a:r>
            <a:r>
              <a:rPr lang="en-GB" i="1" dirty="0">
                <a:solidFill>
                  <a:schemeClr val="accent6"/>
                </a:solidFill>
              </a:rPr>
              <a:t>strongly agree</a:t>
            </a:r>
            <a:r>
              <a:rPr lang="en-GB" i="1" dirty="0">
                <a:solidFill>
                  <a:schemeClr val="tx1"/>
                </a:solidFill>
              </a:rPr>
              <a:t>’</a:t>
            </a:r>
            <a:r>
              <a:rPr lang="en-GB" i="1" dirty="0">
                <a:solidFill>
                  <a:schemeClr val="accent6"/>
                </a:solidFill>
              </a:rPr>
              <a:t> </a:t>
            </a:r>
            <a:r>
              <a:rPr lang="en-GB" dirty="0">
                <a:solidFill>
                  <a:schemeClr val="tx1"/>
                </a:solidFill>
              </a:rPr>
              <a:t>that they:</a:t>
            </a:r>
          </a:p>
          <a:p>
            <a:endParaRPr lang="en-GB" dirty="0"/>
          </a:p>
        </p:txBody>
      </p:sp>
    </p:spTree>
    <p:extLst>
      <p:ext uri="{BB962C8B-B14F-4D97-AF65-F5344CB8AC3E}">
        <p14:creationId xmlns:p14="http://schemas.microsoft.com/office/powerpoint/2010/main" val="2270229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sitive attitudes 2">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999179" y="1037168"/>
            <a:ext cx="11010792" cy="4703232"/>
          </a:xfrm>
        </p:spPr>
        <p:txBody>
          <a:bodyPr/>
          <a:lstStyle/>
          <a:p>
            <a:endParaRPr lang="en-GB" dirty="0"/>
          </a:p>
        </p:txBody>
      </p:sp>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26727"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8" name="Rectangle 7">
            <a:extLst>
              <a:ext uri="{FF2B5EF4-FFF2-40B4-BE49-F238E27FC236}">
                <a16:creationId xmlns:a16="http://schemas.microsoft.com/office/drawing/2014/main" id="{8C943133-D4A5-4B18-B3A2-C1E27481DA78}"/>
              </a:ext>
            </a:extLst>
          </p:cNvPr>
          <p:cNvSpPr/>
          <p:nvPr userDrawn="1"/>
        </p:nvSpPr>
        <p:spPr>
          <a:xfrm>
            <a:off x="9826418" y="1653349"/>
            <a:ext cx="1968812" cy="3648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03C1CB3-89F2-42EE-9C62-6976F2D24FA8}"/>
              </a:ext>
            </a:extLst>
          </p:cNvPr>
          <p:cNvSpPr/>
          <p:nvPr userDrawn="1"/>
        </p:nvSpPr>
        <p:spPr>
          <a:xfrm>
            <a:off x="1192957" y="1635020"/>
            <a:ext cx="1968812" cy="3648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5624BE5-3177-4C6F-90A7-F02172327069}"/>
              </a:ext>
            </a:extLst>
          </p:cNvPr>
          <p:cNvSpPr/>
          <p:nvPr userDrawn="1"/>
        </p:nvSpPr>
        <p:spPr>
          <a:xfrm>
            <a:off x="5524015" y="1635020"/>
            <a:ext cx="1968812" cy="3648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3449B9-B0A0-4682-9F0C-85E6ECDE3235}"/>
              </a:ext>
            </a:extLst>
          </p:cNvPr>
          <p:cNvSpPr/>
          <p:nvPr userDrawn="1"/>
        </p:nvSpPr>
        <p:spPr>
          <a:xfrm>
            <a:off x="1283793" y="4599964"/>
            <a:ext cx="1834856" cy="708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Enjoy sport and being active</a:t>
            </a:r>
          </a:p>
        </p:txBody>
      </p:sp>
      <p:sp>
        <p:nvSpPr>
          <p:cNvPr id="13" name="Rectangle 12">
            <a:extLst>
              <a:ext uri="{FF2B5EF4-FFF2-40B4-BE49-F238E27FC236}">
                <a16:creationId xmlns:a16="http://schemas.microsoft.com/office/drawing/2014/main" id="{8B36EE23-520B-415A-B798-C0094D7CFB2E}"/>
              </a:ext>
            </a:extLst>
          </p:cNvPr>
          <p:cNvSpPr/>
          <p:nvPr userDrawn="1"/>
        </p:nvSpPr>
        <p:spPr>
          <a:xfrm>
            <a:off x="3416016" y="4599963"/>
            <a:ext cx="1834856" cy="708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Are confident when exercising</a:t>
            </a:r>
          </a:p>
        </p:txBody>
      </p:sp>
      <p:sp>
        <p:nvSpPr>
          <p:cNvPr id="14" name="Rectangle 13">
            <a:extLst>
              <a:ext uri="{FF2B5EF4-FFF2-40B4-BE49-F238E27FC236}">
                <a16:creationId xmlns:a16="http://schemas.microsoft.com/office/drawing/2014/main" id="{661437B1-A62D-4EDF-9285-AD47E62D8B29}"/>
              </a:ext>
            </a:extLst>
          </p:cNvPr>
          <p:cNvSpPr/>
          <p:nvPr userDrawn="1"/>
        </p:nvSpPr>
        <p:spPr>
          <a:xfrm>
            <a:off x="5597047" y="4599962"/>
            <a:ext cx="1834856" cy="708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Find sport easy</a:t>
            </a:r>
          </a:p>
        </p:txBody>
      </p:sp>
      <p:sp>
        <p:nvSpPr>
          <p:cNvPr id="15" name="Rectangle 14">
            <a:extLst>
              <a:ext uri="{FF2B5EF4-FFF2-40B4-BE49-F238E27FC236}">
                <a16:creationId xmlns:a16="http://schemas.microsoft.com/office/drawing/2014/main" id="{6AE145C1-184B-4503-8F50-8D366B09EF00}"/>
              </a:ext>
            </a:extLst>
          </p:cNvPr>
          <p:cNvSpPr/>
          <p:nvPr userDrawn="1"/>
        </p:nvSpPr>
        <p:spPr>
          <a:xfrm>
            <a:off x="7765972" y="4599961"/>
            <a:ext cx="1834856" cy="708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Understand why its important</a:t>
            </a:r>
          </a:p>
        </p:txBody>
      </p:sp>
      <p:sp>
        <p:nvSpPr>
          <p:cNvPr id="16" name="Rectangle 15">
            <a:extLst>
              <a:ext uri="{FF2B5EF4-FFF2-40B4-BE49-F238E27FC236}">
                <a16:creationId xmlns:a16="http://schemas.microsoft.com/office/drawing/2014/main" id="{B72657FC-B3CF-409E-A622-B3C0635A0E13}"/>
              </a:ext>
            </a:extLst>
          </p:cNvPr>
          <p:cNvSpPr/>
          <p:nvPr userDrawn="1"/>
        </p:nvSpPr>
        <p:spPr>
          <a:xfrm>
            <a:off x="9897559" y="4599961"/>
            <a:ext cx="1834856" cy="708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Know how to get involved</a:t>
            </a:r>
          </a:p>
        </p:txBody>
      </p:sp>
      <p:cxnSp>
        <p:nvCxnSpPr>
          <p:cNvPr id="17" name="Straight Connector 16">
            <a:extLst>
              <a:ext uri="{FF2B5EF4-FFF2-40B4-BE49-F238E27FC236}">
                <a16:creationId xmlns:a16="http://schemas.microsoft.com/office/drawing/2014/main" id="{C4EAA18E-49C4-4329-AA4E-A6D54B471ED3}"/>
              </a:ext>
            </a:extLst>
          </p:cNvPr>
          <p:cNvCxnSpPr>
            <a:cxnSpLocks/>
          </p:cNvCxnSpPr>
          <p:nvPr userDrawn="1"/>
        </p:nvCxnSpPr>
        <p:spPr>
          <a:xfrm>
            <a:off x="474679" y="1487978"/>
            <a:ext cx="16356" cy="33201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AAF661A-79E4-40B3-8455-EBA1807430BE}"/>
              </a:ext>
            </a:extLst>
          </p:cNvPr>
          <p:cNvSpPr txBox="1"/>
          <p:nvPr userDrawn="1"/>
        </p:nvSpPr>
        <p:spPr>
          <a:xfrm>
            <a:off x="158039" y="1677409"/>
            <a:ext cx="523220" cy="2310391"/>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 (percentage doing</a:t>
            </a:r>
            <a:r>
              <a:rPr lang="en-GB" sz="1100" dirty="0">
                <a:solidFill>
                  <a:schemeClr val="accent5"/>
                </a:solidFill>
              </a:rPr>
              <a:t> </a:t>
            </a:r>
            <a:r>
              <a:rPr lang="en-GB" sz="1100" b="1" dirty="0">
                <a:solidFill>
                  <a:schemeClr val="accent5"/>
                </a:solidFill>
              </a:rPr>
              <a:t>60 mins </a:t>
            </a:r>
            <a:r>
              <a:rPr lang="en-GB" sz="1100" dirty="0"/>
              <a:t>a day)</a:t>
            </a:r>
          </a:p>
        </p:txBody>
      </p:sp>
    </p:spTree>
    <p:extLst>
      <p:ext uri="{BB962C8B-B14F-4D97-AF65-F5344CB8AC3E}">
        <p14:creationId xmlns:p14="http://schemas.microsoft.com/office/powerpoint/2010/main" val="2648887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accent5"/>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2066110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and chart">
    <p:spTree>
      <p:nvGrpSpPr>
        <p:cNvPr id="1" name=""/>
        <p:cNvGrpSpPr/>
        <p:nvPr/>
      </p:nvGrpSpPr>
      <p:grpSpPr>
        <a:xfrm>
          <a:off x="0" y="0"/>
          <a:ext cx="0" cy="0"/>
          <a:chOff x="0" y="0"/>
          <a:chExt cx="0" cy="0"/>
        </a:xfrm>
      </p:grpSpPr>
      <p:sp>
        <p:nvSpPr>
          <p:cNvPr id="46" name="Chart Placeholder 32">
            <a:extLst>
              <a:ext uri="{FF2B5EF4-FFF2-40B4-BE49-F238E27FC236}">
                <a16:creationId xmlns:a16="http://schemas.microsoft.com/office/drawing/2014/main" id="{E3D74ED8-C82E-4F5F-A385-4260E4233B04}"/>
              </a:ext>
            </a:extLst>
          </p:cNvPr>
          <p:cNvSpPr>
            <a:spLocks noGrp="1"/>
          </p:cNvSpPr>
          <p:nvPr>
            <p:ph type="chart" sz="quarter" idx="20"/>
          </p:nvPr>
        </p:nvSpPr>
        <p:spPr>
          <a:xfrm>
            <a:off x="6401068" y="1634398"/>
            <a:ext cx="5564187" cy="3964144"/>
          </a:xfrm>
        </p:spPr>
        <p:txBody>
          <a:bodyPr/>
          <a:lstStyle/>
          <a:p>
            <a:endParaRPr lang="en-GB"/>
          </a:p>
        </p:txBody>
      </p:sp>
      <p:sp>
        <p:nvSpPr>
          <p:cNvPr id="6" name="Text Placeholder 2">
            <a:extLst>
              <a:ext uri="{FF2B5EF4-FFF2-40B4-BE49-F238E27FC236}">
                <a16:creationId xmlns:a16="http://schemas.microsoft.com/office/drawing/2014/main" id="{7FEC05A3-BBF0-4148-A70F-9162650A4EAC}"/>
              </a:ext>
            </a:extLst>
          </p:cNvPr>
          <p:cNvSpPr>
            <a:spLocks noGrp="1"/>
          </p:cNvSpPr>
          <p:nvPr>
            <p:ph type="body" sz="quarter" idx="14" hasCustomPrompt="1"/>
          </p:nvPr>
        </p:nvSpPr>
        <p:spPr>
          <a:xfrm>
            <a:off x="544513" y="365122"/>
            <a:ext cx="4930775" cy="1226145"/>
          </a:xfrm>
        </p:spPr>
        <p:txBody>
          <a:bodyPr>
            <a:normAutofit/>
          </a:bodyPr>
          <a:lstStyle>
            <a:lvl1pPr marL="0" indent="0">
              <a:lnSpc>
                <a:spcPct val="70000"/>
              </a:lnSpc>
              <a:buNone/>
              <a:defRPr sz="5400" b="0">
                <a:solidFill>
                  <a:schemeClr val="tx1"/>
                </a:solidFill>
                <a:latin typeface="Angsana New" panose="02020603050405020304" pitchFamily="18" charset="-34"/>
                <a:cs typeface="Angsana New" panose="02020603050405020304" pitchFamily="18" charset="-34"/>
              </a:defRPr>
            </a:lvl1pPr>
          </a:lstStyle>
          <a:p>
            <a:pPr lvl="0"/>
            <a:r>
              <a:rPr lang="en-US" dirty="0"/>
              <a:t>Children who enjoy sport and physical activity are</a:t>
            </a:r>
          </a:p>
        </p:txBody>
      </p:sp>
      <p:sp>
        <p:nvSpPr>
          <p:cNvPr id="11" name="TextBox 10">
            <a:extLst>
              <a:ext uri="{FF2B5EF4-FFF2-40B4-BE49-F238E27FC236}">
                <a16:creationId xmlns:a16="http://schemas.microsoft.com/office/drawing/2014/main" id="{50320AA1-D6D7-4B9B-AEC9-A94D91F6F96F}"/>
              </a:ext>
            </a:extLst>
          </p:cNvPr>
          <p:cNvSpPr txBox="1"/>
          <p:nvPr userDrawn="1"/>
        </p:nvSpPr>
        <p:spPr>
          <a:xfrm>
            <a:off x="544513" y="2867975"/>
            <a:ext cx="2858093" cy="2751522"/>
          </a:xfrm>
          <a:prstGeom prst="rect">
            <a:avLst/>
          </a:prstGeom>
          <a:noFill/>
        </p:spPr>
        <p:txBody>
          <a:bodyPr wrap="square">
            <a:spAutoFit/>
          </a:bodyPr>
          <a:lstStyle/>
          <a:p>
            <a:pPr>
              <a:lnSpc>
                <a:spcPct val="90000"/>
              </a:lnSpc>
            </a:pPr>
            <a:r>
              <a:rPr lang="en-GB" sz="3200" dirty="0">
                <a:latin typeface="+mn-lt"/>
              </a:rPr>
              <a:t>but during the pandemic, the proportion of those </a:t>
            </a:r>
            <a:r>
              <a:rPr lang="en-GB" sz="3200" b="1" dirty="0">
                <a:solidFill>
                  <a:schemeClr val="accent2"/>
                </a:solidFill>
                <a:latin typeface="+mn-lt"/>
              </a:rPr>
              <a:t>confident</a:t>
            </a:r>
            <a:r>
              <a:rPr lang="en-GB" sz="3200" dirty="0">
                <a:latin typeface="+mn-lt"/>
              </a:rPr>
              <a:t> in sport </a:t>
            </a:r>
            <a:r>
              <a:rPr lang="en-GB" sz="3200" b="1" dirty="0">
                <a:solidFill>
                  <a:schemeClr val="accent1"/>
                </a:solidFill>
                <a:latin typeface="+mn-lt"/>
              </a:rPr>
              <a:t>decreased</a:t>
            </a:r>
            <a:endParaRPr lang="en-GB" sz="3200" b="1" dirty="0">
              <a:solidFill>
                <a:schemeClr val="accent1"/>
              </a:solidFill>
            </a:endParaRPr>
          </a:p>
        </p:txBody>
      </p:sp>
      <p:sp>
        <p:nvSpPr>
          <p:cNvPr id="42" name="Table Placeholder 40">
            <a:extLst>
              <a:ext uri="{FF2B5EF4-FFF2-40B4-BE49-F238E27FC236}">
                <a16:creationId xmlns:a16="http://schemas.microsoft.com/office/drawing/2014/main" id="{FF402778-5992-46C4-971B-8486A6F2B58B}"/>
              </a:ext>
            </a:extLst>
          </p:cNvPr>
          <p:cNvSpPr>
            <a:spLocks noGrp="1"/>
          </p:cNvSpPr>
          <p:nvPr>
            <p:ph type="tbl" sz="quarter" idx="21"/>
          </p:nvPr>
        </p:nvSpPr>
        <p:spPr>
          <a:xfrm>
            <a:off x="5368925" y="1768414"/>
            <a:ext cx="1347788" cy="3355675"/>
          </a:xfrm>
        </p:spPr>
        <p:txBody>
          <a:bodyPr/>
          <a:lstStyle>
            <a:lvl1pPr>
              <a:defRPr>
                <a:solidFill>
                  <a:schemeClr val="accent2"/>
                </a:solidFill>
              </a:defRPr>
            </a:lvl1pPr>
          </a:lstStyle>
          <a:p>
            <a:endParaRPr lang="en-GB" dirty="0"/>
          </a:p>
        </p:txBody>
      </p:sp>
      <p:sp>
        <p:nvSpPr>
          <p:cNvPr id="20" name="TextBox 19">
            <a:extLst>
              <a:ext uri="{FF2B5EF4-FFF2-40B4-BE49-F238E27FC236}">
                <a16:creationId xmlns:a16="http://schemas.microsoft.com/office/drawing/2014/main" id="{B19103B7-238E-4D5C-A5AA-AAA0E58D59BD}"/>
              </a:ext>
            </a:extLst>
          </p:cNvPr>
          <p:cNvSpPr txBox="1"/>
          <p:nvPr userDrawn="1"/>
        </p:nvSpPr>
        <p:spPr>
          <a:xfrm>
            <a:off x="7935414" y="4770420"/>
            <a:ext cx="2745556" cy="338554"/>
          </a:xfrm>
          <a:prstGeom prst="rect">
            <a:avLst/>
          </a:prstGeom>
          <a:noFill/>
        </p:spPr>
        <p:txBody>
          <a:bodyPr wrap="square" rtlCol="0">
            <a:spAutoFit/>
          </a:bodyPr>
          <a:lstStyle/>
          <a:p>
            <a:r>
              <a:rPr lang="en-GB" sz="1600" b="1" dirty="0">
                <a:solidFill>
                  <a:schemeClr val="accent2"/>
                </a:solidFill>
              </a:rPr>
              <a:t>% who are confident in sport</a:t>
            </a:r>
          </a:p>
        </p:txBody>
      </p:sp>
      <p:sp>
        <p:nvSpPr>
          <p:cNvPr id="47" name="TextBox 46">
            <a:extLst>
              <a:ext uri="{FF2B5EF4-FFF2-40B4-BE49-F238E27FC236}">
                <a16:creationId xmlns:a16="http://schemas.microsoft.com/office/drawing/2014/main" id="{38C353F9-09BE-4C13-B9B7-30B50CF920F2}"/>
              </a:ext>
            </a:extLst>
          </p:cNvPr>
          <p:cNvSpPr txBox="1"/>
          <p:nvPr userDrawn="1"/>
        </p:nvSpPr>
        <p:spPr>
          <a:xfrm>
            <a:off x="2073723" y="1259279"/>
            <a:ext cx="3172959" cy="923330"/>
          </a:xfrm>
          <a:prstGeom prst="rect">
            <a:avLst/>
          </a:prstGeom>
          <a:noFill/>
        </p:spPr>
        <p:txBody>
          <a:bodyPr wrap="square" rtlCol="0">
            <a:spAutoFit/>
          </a:bodyPr>
          <a:lstStyle/>
          <a:p>
            <a:r>
              <a:rPr lang="en-GB" sz="5400" dirty="0">
                <a:latin typeface="Angsana New" panose="02020603050405020304" pitchFamily="18" charset="-34"/>
                <a:cs typeface="Angsana New" panose="02020603050405020304" pitchFamily="18" charset="-34"/>
              </a:rPr>
              <a:t>more likely</a:t>
            </a:r>
          </a:p>
        </p:txBody>
      </p:sp>
      <p:sp>
        <p:nvSpPr>
          <p:cNvPr id="48" name="TextBox 47">
            <a:extLst>
              <a:ext uri="{FF2B5EF4-FFF2-40B4-BE49-F238E27FC236}">
                <a16:creationId xmlns:a16="http://schemas.microsoft.com/office/drawing/2014/main" id="{05934042-7FB7-495C-A45B-549523A701D7}"/>
              </a:ext>
            </a:extLst>
          </p:cNvPr>
          <p:cNvSpPr txBox="1"/>
          <p:nvPr userDrawn="1"/>
        </p:nvSpPr>
        <p:spPr>
          <a:xfrm>
            <a:off x="576262" y="1730823"/>
            <a:ext cx="3172959" cy="923330"/>
          </a:xfrm>
          <a:prstGeom prst="rect">
            <a:avLst/>
          </a:prstGeom>
          <a:noFill/>
        </p:spPr>
        <p:txBody>
          <a:bodyPr wrap="square" rtlCol="0">
            <a:spAutoFit/>
          </a:bodyPr>
          <a:lstStyle/>
          <a:p>
            <a:r>
              <a:rPr lang="en-GB" sz="5400" dirty="0">
                <a:latin typeface="Angsana New" panose="02020603050405020304" pitchFamily="18" charset="-34"/>
                <a:cs typeface="Angsana New" panose="02020603050405020304" pitchFamily="18" charset="-34"/>
              </a:rPr>
              <a:t>to be active…</a:t>
            </a:r>
          </a:p>
        </p:txBody>
      </p:sp>
      <p:sp>
        <p:nvSpPr>
          <p:cNvPr id="49" name="Text Placeholder 8">
            <a:extLst>
              <a:ext uri="{FF2B5EF4-FFF2-40B4-BE49-F238E27FC236}">
                <a16:creationId xmlns:a16="http://schemas.microsoft.com/office/drawing/2014/main" id="{A5F7D35B-3A70-4DF5-8CAD-93628006A0F6}"/>
              </a:ext>
            </a:extLst>
          </p:cNvPr>
          <p:cNvSpPr>
            <a:spLocks noGrp="1"/>
          </p:cNvSpPr>
          <p:nvPr>
            <p:ph type="body" sz="quarter" idx="15" hasCustomPrompt="1"/>
          </p:nvPr>
        </p:nvSpPr>
        <p:spPr>
          <a:xfrm>
            <a:off x="576263" y="1250653"/>
            <a:ext cx="1611766" cy="795337"/>
          </a:xfrm>
        </p:spPr>
        <p:txBody>
          <a:bodyPr>
            <a:noAutofit/>
          </a:bodyPr>
          <a:lstStyle>
            <a:lvl1pPr marL="0" indent="0">
              <a:buNone/>
              <a:defRPr sz="6600" b="1">
                <a:solidFill>
                  <a:schemeClr val="accent2"/>
                </a:solidFill>
                <a:latin typeface="Angsana New" panose="02020603050405020304" pitchFamily="18" charset="-34"/>
                <a:cs typeface="Angsana New" panose="02020603050405020304" pitchFamily="18" charset="-34"/>
              </a:defRPr>
            </a:lvl1pPr>
          </a:lstStyle>
          <a:p>
            <a:pPr lvl="0"/>
            <a:r>
              <a:rPr lang="en-US" dirty="0"/>
              <a:t>x1.X</a:t>
            </a:r>
          </a:p>
        </p:txBody>
      </p:sp>
      <p:pic>
        <p:nvPicPr>
          <p:cNvPr id="15" name="Content Placeholder 3">
            <a:extLst>
              <a:ext uri="{FF2B5EF4-FFF2-40B4-BE49-F238E27FC236}">
                <a16:creationId xmlns:a16="http://schemas.microsoft.com/office/drawing/2014/main" id="{7DE519CB-4664-4098-B841-2C5D41781E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6809" y="3245148"/>
            <a:ext cx="4108900" cy="2903557"/>
          </a:xfrm>
          <a:prstGeom prst="rect">
            <a:avLst/>
          </a:prstGeom>
        </p:spPr>
      </p:pic>
      <p:sp>
        <p:nvSpPr>
          <p:cNvPr id="16" name="Text Placeholder 2">
            <a:extLst>
              <a:ext uri="{FF2B5EF4-FFF2-40B4-BE49-F238E27FC236}">
                <a16:creationId xmlns:a16="http://schemas.microsoft.com/office/drawing/2014/main" id="{E524BC25-D854-4272-B784-ACD95A4FF168}"/>
              </a:ext>
            </a:extLst>
          </p:cNvPr>
          <p:cNvSpPr>
            <a:spLocks noGrp="1"/>
          </p:cNvSpPr>
          <p:nvPr>
            <p:ph type="body" sz="quarter" idx="22"/>
          </p:nvPr>
        </p:nvSpPr>
        <p:spPr>
          <a:xfrm>
            <a:off x="6916738" y="1109663"/>
            <a:ext cx="4970462" cy="658812"/>
          </a:xfrm>
        </p:spPr>
        <p:txBody>
          <a:bodyPr>
            <a:normAutofit/>
          </a:bodyPr>
          <a:lstStyle>
            <a:lvl1pPr marL="0" indent="0">
              <a:buNone/>
              <a:defRPr sz="2000">
                <a:solidFill>
                  <a:schemeClr val="accent1"/>
                </a:solidFill>
              </a:defRPr>
            </a:lvl1pPr>
          </a:lstStyle>
          <a:p>
            <a:pPr lvl="0"/>
            <a:r>
              <a:rPr lang="en-US" dirty="0"/>
              <a:t>Click to edit Master text styles</a:t>
            </a:r>
          </a:p>
        </p:txBody>
      </p:sp>
      <p:sp>
        <p:nvSpPr>
          <p:cNvPr id="17" name="Text Placeholder 17">
            <a:extLst>
              <a:ext uri="{FF2B5EF4-FFF2-40B4-BE49-F238E27FC236}">
                <a16:creationId xmlns:a16="http://schemas.microsoft.com/office/drawing/2014/main" id="{21436460-3F72-4F6A-9BDF-FEF35ECA545B}"/>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91140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chart everywhere grey boxes">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999179" y="1037167"/>
            <a:ext cx="11010792" cy="5032395"/>
          </a:xfrm>
        </p:spPr>
        <p:txBody>
          <a:bodyPr/>
          <a:lstStyle/>
          <a:p>
            <a:endParaRPr lang="en-GB" dirty="0"/>
          </a:p>
        </p:txBody>
      </p:sp>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26727"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2" name="Text Placeholder 17">
            <a:extLst>
              <a:ext uri="{FF2B5EF4-FFF2-40B4-BE49-F238E27FC236}">
                <a16:creationId xmlns:a16="http://schemas.microsoft.com/office/drawing/2014/main" id="{56B5E03D-1590-42ED-A0F7-ED60810BC922}"/>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7CED2FD6-2934-49BD-A062-5015486D1C19}"/>
              </a:ext>
            </a:extLst>
          </p:cNvPr>
          <p:cNvCxnSpPr/>
          <p:nvPr userDrawn="1"/>
        </p:nvCxnSpPr>
        <p:spPr>
          <a:xfrm>
            <a:off x="436005" y="1144514"/>
            <a:ext cx="0" cy="36636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A40CC5-45E3-453A-AF58-CF8EA51468AF}"/>
              </a:ext>
            </a:extLst>
          </p:cNvPr>
          <p:cNvSpPr txBox="1"/>
          <p:nvPr userDrawn="1"/>
        </p:nvSpPr>
        <p:spPr>
          <a:xfrm>
            <a:off x="158039" y="1677409"/>
            <a:ext cx="523220" cy="2597865"/>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 (percentage doing</a:t>
            </a:r>
            <a:r>
              <a:rPr lang="en-GB" sz="1100" dirty="0">
                <a:solidFill>
                  <a:schemeClr val="accent5"/>
                </a:solidFill>
              </a:rPr>
              <a:t> </a:t>
            </a:r>
            <a:r>
              <a:rPr lang="en-GB" sz="1100" b="1" dirty="0">
                <a:solidFill>
                  <a:schemeClr val="accent5"/>
                </a:solidFill>
              </a:rPr>
              <a:t>60 mins </a:t>
            </a:r>
            <a:r>
              <a:rPr lang="en-GB" sz="1100" dirty="0"/>
              <a:t>a day)</a:t>
            </a:r>
          </a:p>
        </p:txBody>
      </p:sp>
      <p:sp>
        <p:nvSpPr>
          <p:cNvPr id="15" name="Rectangle 14">
            <a:extLst>
              <a:ext uri="{FF2B5EF4-FFF2-40B4-BE49-F238E27FC236}">
                <a16:creationId xmlns:a16="http://schemas.microsoft.com/office/drawing/2014/main" id="{0907A325-6254-4FD2-AF24-A0341F340416}"/>
              </a:ext>
            </a:extLst>
          </p:cNvPr>
          <p:cNvSpPr/>
          <p:nvPr userDrawn="1"/>
        </p:nvSpPr>
        <p:spPr>
          <a:xfrm>
            <a:off x="8296211" y="1565972"/>
            <a:ext cx="3582000" cy="2709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1CBEF3C-8CE3-4B40-B196-A4B33474BF5E}"/>
              </a:ext>
            </a:extLst>
          </p:cNvPr>
          <p:cNvSpPr/>
          <p:nvPr userDrawn="1"/>
        </p:nvSpPr>
        <p:spPr>
          <a:xfrm>
            <a:off x="1121151" y="1559423"/>
            <a:ext cx="3582000" cy="2714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279AB968-3FAC-46B5-85C3-5DCF26BD4A65}"/>
              </a:ext>
            </a:extLst>
          </p:cNvPr>
          <p:cNvGrpSpPr/>
          <p:nvPr userDrawn="1"/>
        </p:nvGrpSpPr>
        <p:grpSpPr>
          <a:xfrm>
            <a:off x="10053312" y="124067"/>
            <a:ext cx="1956659" cy="1400150"/>
            <a:chOff x="7435472" y="271130"/>
            <a:chExt cx="1956659" cy="1400150"/>
          </a:xfrm>
        </p:grpSpPr>
        <p:pic>
          <p:nvPicPr>
            <p:cNvPr id="9" name="Picture 8">
              <a:extLst>
                <a:ext uri="{FF2B5EF4-FFF2-40B4-BE49-F238E27FC236}">
                  <a16:creationId xmlns:a16="http://schemas.microsoft.com/office/drawing/2014/main" id="{366AA222-B1A2-4942-AD5E-D473D17D9C1C}"/>
                </a:ext>
              </a:extLst>
            </p:cNvPr>
            <p:cNvPicPr>
              <a:picLocks noChangeAspect="1"/>
            </p:cNvPicPr>
            <p:nvPr/>
          </p:nvPicPr>
          <p:blipFill>
            <a:blip r:embed="rId2"/>
            <a:stretch>
              <a:fillRect/>
            </a:stretch>
          </p:blipFill>
          <p:spPr>
            <a:xfrm>
              <a:off x="8877899" y="279589"/>
              <a:ext cx="514232" cy="1391691"/>
            </a:xfrm>
            <a:prstGeom prst="rect">
              <a:avLst/>
            </a:prstGeom>
          </p:spPr>
        </p:pic>
        <p:sp>
          <p:nvSpPr>
            <p:cNvPr id="10" name="Oval 9">
              <a:extLst>
                <a:ext uri="{FF2B5EF4-FFF2-40B4-BE49-F238E27FC236}">
                  <a16:creationId xmlns:a16="http://schemas.microsoft.com/office/drawing/2014/main" id="{8CDC3199-19BC-4F62-ACBD-280A0AF5068C}"/>
                </a:ext>
              </a:extLst>
            </p:cNvPr>
            <p:cNvSpPr/>
            <p:nvPr/>
          </p:nvSpPr>
          <p:spPr>
            <a:xfrm>
              <a:off x="9084219" y="851280"/>
              <a:ext cx="168095" cy="1863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80E2512-82E4-4002-90A2-BEBD03B48C6A}"/>
                </a:ext>
              </a:extLst>
            </p:cNvPr>
            <p:cNvSpPr txBox="1"/>
            <p:nvPr/>
          </p:nvSpPr>
          <p:spPr>
            <a:xfrm>
              <a:off x="7952228" y="697850"/>
              <a:ext cx="966931"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At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13" name="TextBox 12">
              <a:extLst>
                <a:ext uri="{FF2B5EF4-FFF2-40B4-BE49-F238E27FC236}">
                  <a16:creationId xmlns:a16="http://schemas.microsoft.com/office/drawing/2014/main" id="{E72B0790-AFC9-4327-AD45-23EBF9A9099C}"/>
                </a:ext>
              </a:extLst>
            </p:cNvPr>
            <p:cNvSpPr txBox="1"/>
            <p:nvPr/>
          </p:nvSpPr>
          <p:spPr>
            <a:xfrm>
              <a:off x="7435472" y="271130"/>
              <a:ext cx="1494320" cy="584775"/>
            </a:xfrm>
            <a:prstGeom prst="rect">
              <a:avLst/>
            </a:prstGeom>
            <a:noFill/>
          </p:spPr>
          <p:txBody>
            <a:bodyPr wrap="none" rtlCol="0">
              <a:spAutoFit/>
            </a:bodyPr>
            <a:lstStyle/>
            <a:p>
              <a:pPr algn="r"/>
              <a:r>
                <a:rPr lang="en-GB" sz="3200" dirty="0">
                  <a:solidFill>
                    <a:schemeClr val="tx2"/>
                  </a:solidFill>
                  <a:latin typeface="Angsana New" panose="02020603050405020304" pitchFamily="18" charset="-34"/>
                  <a:cs typeface="Angsana New" panose="02020603050405020304" pitchFamily="18" charset="-34"/>
                </a:rPr>
                <a:t>Everywhere</a:t>
              </a:r>
              <a:endParaRPr lang="en-US" sz="3200" dirty="0">
                <a:solidFill>
                  <a:schemeClr val="tx2"/>
                </a:solidFill>
                <a:latin typeface="Angsana New" panose="02020603050405020304" pitchFamily="18" charset="-34"/>
                <a:cs typeface="Angsana New" panose="02020603050405020304" pitchFamily="18" charset="-34"/>
              </a:endParaRPr>
            </a:p>
          </p:txBody>
        </p:sp>
        <p:sp>
          <p:nvSpPr>
            <p:cNvPr id="14" name="TextBox 13">
              <a:extLst>
                <a:ext uri="{FF2B5EF4-FFF2-40B4-BE49-F238E27FC236}">
                  <a16:creationId xmlns:a16="http://schemas.microsoft.com/office/drawing/2014/main" id="{4E2EE61F-3263-4971-A0C4-0B7AFA89EA4C}"/>
                </a:ext>
              </a:extLst>
            </p:cNvPr>
            <p:cNvSpPr txBox="1"/>
            <p:nvPr/>
          </p:nvSpPr>
          <p:spPr>
            <a:xfrm>
              <a:off x="7547095" y="1046054"/>
              <a:ext cx="1393330"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Outside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grpSp>
    </p:spTree>
    <p:extLst>
      <p:ext uri="{BB962C8B-B14F-4D97-AF65-F5344CB8AC3E}">
        <p14:creationId xmlns:p14="http://schemas.microsoft.com/office/powerpoint/2010/main" val="1629231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ext and chart">
    <p:spTree>
      <p:nvGrpSpPr>
        <p:cNvPr id="1" name=""/>
        <p:cNvGrpSpPr/>
        <p:nvPr/>
      </p:nvGrpSpPr>
      <p:grpSpPr>
        <a:xfrm>
          <a:off x="0" y="0"/>
          <a:ext cx="0" cy="0"/>
          <a:chOff x="0" y="0"/>
          <a:chExt cx="0" cy="0"/>
        </a:xfrm>
      </p:grpSpPr>
      <p:sp>
        <p:nvSpPr>
          <p:cNvPr id="46" name="Chart Placeholder 32">
            <a:extLst>
              <a:ext uri="{FF2B5EF4-FFF2-40B4-BE49-F238E27FC236}">
                <a16:creationId xmlns:a16="http://schemas.microsoft.com/office/drawing/2014/main" id="{E3D74ED8-C82E-4F5F-A385-4260E4233B04}"/>
              </a:ext>
            </a:extLst>
          </p:cNvPr>
          <p:cNvSpPr>
            <a:spLocks noGrp="1"/>
          </p:cNvSpPr>
          <p:nvPr>
            <p:ph type="chart" sz="quarter" idx="20"/>
          </p:nvPr>
        </p:nvSpPr>
        <p:spPr>
          <a:xfrm>
            <a:off x="6401068" y="1634398"/>
            <a:ext cx="5564187" cy="3964144"/>
          </a:xfrm>
        </p:spPr>
        <p:txBody>
          <a:bodyPr/>
          <a:lstStyle/>
          <a:p>
            <a:endParaRPr lang="en-GB"/>
          </a:p>
        </p:txBody>
      </p:sp>
      <p:sp>
        <p:nvSpPr>
          <p:cNvPr id="6" name="Text Placeholder 2">
            <a:extLst>
              <a:ext uri="{FF2B5EF4-FFF2-40B4-BE49-F238E27FC236}">
                <a16:creationId xmlns:a16="http://schemas.microsoft.com/office/drawing/2014/main" id="{7FEC05A3-BBF0-4148-A70F-9162650A4EAC}"/>
              </a:ext>
            </a:extLst>
          </p:cNvPr>
          <p:cNvSpPr>
            <a:spLocks noGrp="1"/>
          </p:cNvSpPr>
          <p:nvPr>
            <p:ph type="body" sz="quarter" idx="14" hasCustomPrompt="1"/>
          </p:nvPr>
        </p:nvSpPr>
        <p:spPr>
          <a:xfrm>
            <a:off x="544513" y="365122"/>
            <a:ext cx="5360176" cy="1226145"/>
          </a:xfrm>
        </p:spPr>
        <p:txBody>
          <a:bodyPr>
            <a:normAutofit/>
          </a:bodyPr>
          <a:lstStyle>
            <a:lvl1pPr marL="0" indent="0">
              <a:lnSpc>
                <a:spcPct val="70000"/>
              </a:lnSpc>
              <a:buNone/>
              <a:defRPr sz="5400" b="0">
                <a:solidFill>
                  <a:schemeClr val="tx1"/>
                </a:solidFill>
                <a:latin typeface="Angsana New" panose="02020603050405020304" pitchFamily="18" charset="-34"/>
                <a:cs typeface="Angsana New" panose="02020603050405020304" pitchFamily="18" charset="-34"/>
              </a:defRPr>
            </a:lvl1pPr>
          </a:lstStyle>
          <a:p>
            <a:pPr lvl="0"/>
            <a:r>
              <a:rPr lang="en-US" dirty="0"/>
              <a:t>Children who find sport and physical activity easy are</a:t>
            </a:r>
          </a:p>
        </p:txBody>
      </p:sp>
      <p:sp>
        <p:nvSpPr>
          <p:cNvPr id="11" name="TextBox 10">
            <a:extLst>
              <a:ext uri="{FF2B5EF4-FFF2-40B4-BE49-F238E27FC236}">
                <a16:creationId xmlns:a16="http://schemas.microsoft.com/office/drawing/2014/main" id="{50320AA1-D6D7-4B9B-AEC9-A94D91F6F96F}"/>
              </a:ext>
            </a:extLst>
          </p:cNvPr>
          <p:cNvSpPr txBox="1"/>
          <p:nvPr userDrawn="1"/>
        </p:nvSpPr>
        <p:spPr>
          <a:xfrm>
            <a:off x="544513" y="2867975"/>
            <a:ext cx="2858093" cy="2751522"/>
          </a:xfrm>
          <a:prstGeom prst="rect">
            <a:avLst/>
          </a:prstGeom>
          <a:noFill/>
        </p:spPr>
        <p:txBody>
          <a:bodyPr wrap="square">
            <a:spAutoFit/>
          </a:bodyPr>
          <a:lstStyle/>
          <a:p>
            <a:pPr>
              <a:lnSpc>
                <a:spcPct val="90000"/>
              </a:lnSpc>
            </a:pPr>
            <a:r>
              <a:rPr lang="en-GB" sz="3200" dirty="0">
                <a:latin typeface="+mn-lt"/>
              </a:rPr>
              <a:t>but during the pandemic, the proportion of those finding sport </a:t>
            </a:r>
            <a:r>
              <a:rPr lang="en-GB" sz="3200" b="1" dirty="0">
                <a:solidFill>
                  <a:schemeClr val="accent6"/>
                </a:solidFill>
                <a:latin typeface="+mn-lt"/>
              </a:rPr>
              <a:t>easy</a:t>
            </a:r>
            <a:r>
              <a:rPr lang="en-GB" sz="3200" dirty="0">
                <a:latin typeface="+mn-lt"/>
              </a:rPr>
              <a:t> </a:t>
            </a:r>
            <a:r>
              <a:rPr lang="en-GB" sz="3200" b="1" dirty="0">
                <a:solidFill>
                  <a:schemeClr val="accent1"/>
                </a:solidFill>
                <a:latin typeface="+mn-lt"/>
              </a:rPr>
              <a:t>decreased</a:t>
            </a:r>
            <a:endParaRPr lang="en-GB" sz="3200" b="1" dirty="0">
              <a:solidFill>
                <a:schemeClr val="accent1"/>
              </a:solidFill>
            </a:endParaRPr>
          </a:p>
        </p:txBody>
      </p:sp>
      <p:sp>
        <p:nvSpPr>
          <p:cNvPr id="42" name="Table Placeholder 40">
            <a:extLst>
              <a:ext uri="{FF2B5EF4-FFF2-40B4-BE49-F238E27FC236}">
                <a16:creationId xmlns:a16="http://schemas.microsoft.com/office/drawing/2014/main" id="{FF402778-5992-46C4-971B-8486A6F2B58B}"/>
              </a:ext>
            </a:extLst>
          </p:cNvPr>
          <p:cNvSpPr>
            <a:spLocks noGrp="1"/>
          </p:cNvSpPr>
          <p:nvPr>
            <p:ph type="tbl" sz="quarter" idx="21"/>
          </p:nvPr>
        </p:nvSpPr>
        <p:spPr>
          <a:xfrm>
            <a:off x="5368925" y="1768414"/>
            <a:ext cx="1347788" cy="3355675"/>
          </a:xfrm>
        </p:spPr>
        <p:txBody>
          <a:bodyPr/>
          <a:lstStyle>
            <a:lvl1pPr>
              <a:defRPr>
                <a:solidFill>
                  <a:schemeClr val="accent6"/>
                </a:solidFill>
              </a:defRPr>
            </a:lvl1pPr>
          </a:lstStyle>
          <a:p>
            <a:endParaRPr lang="en-GB" dirty="0"/>
          </a:p>
        </p:txBody>
      </p:sp>
      <p:sp>
        <p:nvSpPr>
          <p:cNvPr id="20" name="TextBox 19">
            <a:extLst>
              <a:ext uri="{FF2B5EF4-FFF2-40B4-BE49-F238E27FC236}">
                <a16:creationId xmlns:a16="http://schemas.microsoft.com/office/drawing/2014/main" id="{B19103B7-238E-4D5C-A5AA-AAA0E58D59BD}"/>
              </a:ext>
            </a:extLst>
          </p:cNvPr>
          <p:cNvSpPr txBox="1"/>
          <p:nvPr userDrawn="1"/>
        </p:nvSpPr>
        <p:spPr>
          <a:xfrm>
            <a:off x="8249054" y="4770420"/>
            <a:ext cx="2431915" cy="338554"/>
          </a:xfrm>
          <a:prstGeom prst="rect">
            <a:avLst/>
          </a:prstGeom>
          <a:noFill/>
        </p:spPr>
        <p:txBody>
          <a:bodyPr wrap="square" rtlCol="0">
            <a:spAutoFit/>
          </a:bodyPr>
          <a:lstStyle/>
          <a:p>
            <a:r>
              <a:rPr lang="en-GB" sz="1600" b="1" dirty="0">
                <a:solidFill>
                  <a:schemeClr val="accent6"/>
                </a:solidFill>
              </a:rPr>
              <a:t>% who find sport easy</a:t>
            </a:r>
          </a:p>
        </p:txBody>
      </p:sp>
      <p:sp>
        <p:nvSpPr>
          <p:cNvPr id="47" name="TextBox 46">
            <a:extLst>
              <a:ext uri="{FF2B5EF4-FFF2-40B4-BE49-F238E27FC236}">
                <a16:creationId xmlns:a16="http://schemas.microsoft.com/office/drawing/2014/main" id="{38C353F9-09BE-4C13-B9B7-30B50CF920F2}"/>
              </a:ext>
            </a:extLst>
          </p:cNvPr>
          <p:cNvSpPr txBox="1"/>
          <p:nvPr userDrawn="1"/>
        </p:nvSpPr>
        <p:spPr>
          <a:xfrm>
            <a:off x="2073723" y="1259279"/>
            <a:ext cx="3172959" cy="923330"/>
          </a:xfrm>
          <a:prstGeom prst="rect">
            <a:avLst/>
          </a:prstGeom>
          <a:noFill/>
        </p:spPr>
        <p:txBody>
          <a:bodyPr wrap="square" rtlCol="0">
            <a:spAutoFit/>
          </a:bodyPr>
          <a:lstStyle/>
          <a:p>
            <a:r>
              <a:rPr lang="en-GB" sz="5400" dirty="0">
                <a:latin typeface="Angsana New" panose="02020603050405020304" pitchFamily="18" charset="-34"/>
                <a:cs typeface="Angsana New" panose="02020603050405020304" pitchFamily="18" charset="-34"/>
              </a:rPr>
              <a:t>more likely</a:t>
            </a:r>
          </a:p>
        </p:txBody>
      </p:sp>
      <p:sp>
        <p:nvSpPr>
          <p:cNvPr id="48" name="TextBox 47">
            <a:extLst>
              <a:ext uri="{FF2B5EF4-FFF2-40B4-BE49-F238E27FC236}">
                <a16:creationId xmlns:a16="http://schemas.microsoft.com/office/drawing/2014/main" id="{05934042-7FB7-495C-A45B-549523A701D7}"/>
              </a:ext>
            </a:extLst>
          </p:cNvPr>
          <p:cNvSpPr txBox="1"/>
          <p:nvPr userDrawn="1"/>
        </p:nvSpPr>
        <p:spPr>
          <a:xfrm>
            <a:off x="576262" y="1730823"/>
            <a:ext cx="3172959" cy="923330"/>
          </a:xfrm>
          <a:prstGeom prst="rect">
            <a:avLst/>
          </a:prstGeom>
          <a:noFill/>
        </p:spPr>
        <p:txBody>
          <a:bodyPr wrap="square" rtlCol="0">
            <a:spAutoFit/>
          </a:bodyPr>
          <a:lstStyle/>
          <a:p>
            <a:r>
              <a:rPr lang="en-GB" sz="5400" dirty="0">
                <a:latin typeface="Angsana New" panose="02020603050405020304" pitchFamily="18" charset="-34"/>
                <a:cs typeface="Angsana New" panose="02020603050405020304" pitchFamily="18" charset="-34"/>
              </a:rPr>
              <a:t>to be active…</a:t>
            </a:r>
          </a:p>
        </p:txBody>
      </p:sp>
      <p:sp>
        <p:nvSpPr>
          <p:cNvPr id="49" name="Text Placeholder 8">
            <a:extLst>
              <a:ext uri="{FF2B5EF4-FFF2-40B4-BE49-F238E27FC236}">
                <a16:creationId xmlns:a16="http://schemas.microsoft.com/office/drawing/2014/main" id="{A5F7D35B-3A70-4DF5-8CAD-93628006A0F6}"/>
              </a:ext>
            </a:extLst>
          </p:cNvPr>
          <p:cNvSpPr>
            <a:spLocks noGrp="1"/>
          </p:cNvSpPr>
          <p:nvPr>
            <p:ph type="body" sz="quarter" idx="15" hasCustomPrompt="1"/>
          </p:nvPr>
        </p:nvSpPr>
        <p:spPr>
          <a:xfrm>
            <a:off x="576263" y="1250653"/>
            <a:ext cx="1611766" cy="795337"/>
          </a:xfrm>
        </p:spPr>
        <p:txBody>
          <a:bodyPr>
            <a:noAutofit/>
          </a:bodyPr>
          <a:lstStyle>
            <a:lvl1pPr marL="0" indent="0">
              <a:buNone/>
              <a:defRPr sz="6600" b="1">
                <a:solidFill>
                  <a:schemeClr val="accent6"/>
                </a:solidFill>
                <a:latin typeface="Angsana New" panose="02020603050405020304" pitchFamily="18" charset="-34"/>
                <a:cs typeface="Angsana New" panose="02020603050405020304" pitchFamily="18" charset="-34"/>
              </a:defRPr>
            </a:lvl1pPr>
          </a:lstStyle>
          <a:p>
            <a:pPr lvl="0"/>
            <a:r>
              <a:rPr lang="en-US" dirty="0"/>
              <a:t>x1.X</a:t>
            </a:r>
          </a:p>
        </p:txBody>
      </p:sp>
      <p:pic>
        <p:nvPicPr>
          <p:cNvPr id="16" name="Content Placeholder 8">
            <a:extLst>
              <a:ext uri="{FF2B5EF4-FFF2-40B4-BE49-F238E27FC236}">
                <a16:creationId xmlns:a16="http://schemas.microsoft.com/office/drawing/2014/main" id="{0E05716F-B132-42A3-80A2-41574BFE5D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031" t="25586" r="27694" b="25017"/>
          <a:stretch/>
        </p:blipFill>
        <p:spPr>
          <a:xfrm rot="21387591">
            <a:off x="3194739" y="2777011"/>
            <a:ext cx="2215018" cy="3346087"/>
          </a:xfrm>
          <a:prstGeom prst="rect">
            <a:avLst/>
          </a:prstGeom>
        </p:spPr>
      </p:pic>
      <p:sp>
        <p:nvSpPr>
          <p:cNvPr id="22" name="Text Placeholder 2">
            <a:extLst>
              <a:ext uri="{FF2B5EF4-FFF2-40B4-BE49-F238E27FC236}">
                <a16:creationId xmlns:a16="http://schemas.microsoft.com/office/drawing/2014/main" id="{AF41A9FB-CEB7-4901-89A7-C362BF06AB9D}"/>
              </a:ext>
            </a:extLst>
          </p:cNvPr>
          <p:cNvSpPr>
            <a:spLocks noGrp="1"/>
          </p:cNvSpPr>
          <p:nvPr>
            <p:ph type="body" sz="quarter" idx="22"/>
          </p:nvPr>
        </p:nvSpPr>
        <p:spPr>
          <a:xfrm>
            <a:off x="6916738" y="1109663"/>
            <a:ext cx="4970462" cy="658812"/>
          </a:xfrm>
        </p:spPr>
        <p:txBody>
          <a:bodyPr>
            <a:normAutofit/>
          </a:bodyPr>
          <a:lstStyle>
            <a:lvl1pPr marL="0" indent="0">
              <a:buNone/>
              <a:defRPr sz="2000">
                <a:solidFill>
                  <a:schemeClr val="accent1"/>
                </a:solidFill>
              </a:defRPr>
            </a:lvl1pPr>
          </a:lstStyle>
          <a:p>
            <a:pPr lvl="0"/>
            <a:r>
              <a:rPr lang="en-US" dirty="0"/>
              <a:t>Click to edit Master text styles</a:t>
            </a:r>
          </a:p>
        </p:txBody>
      </p:sp>
      <p:sp>
        <p:nvSpPr>
          <p:cNvPr id="15" name="Text Placeholder 17">
            <a:extLst>
              <a:ext uri="{FF2B5EF4-FFF2-40B4-BE49-F238E27FC236}">
                <a16:creationId xmlns:a16="http://schemas.microsoft.com/office/drawing/2014/main" id="{69C2F8DE-F53E-408A-B854-7F490B9DFCB8}"/>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33707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ext and chart">
    <p:spTree>
      <p:nvGrpSpPr>
        <p:cNvPr id="1" name=""/>
        <p:cNvGrpSpPr/>
        <p:nvPr/>
      </p:nvGrpSpPr>
      <p:grpSpPr>
        <a:xfrm>
          <a:off x="0" y="0"/>
          <a:ext cx="0" cy="0"/>
          <a:chOff x="0" y="0"/>
          <a:chExt cx="0" cy="0"/>
        </a:xfrm>
      </p:grpSpPr>
      <p:sp>
        <p:nvSpPr>
          <p:cNvPr id="46" name="Chart Placeholder 32">
            <a:extLst>
              <a:ext uri="{FF2B5EF4-FFF2-40B4-BE49-F238E27FC236}">
                <a16:creationId xmlns:a16="http://schemas.microsoft.com/office/drawing/2014/main" id="{E3D74ED8-C82E-4F5F-A385-4260E4233B04}"/>
              </a:ext>
            </a:extLst>
          </p:cNvPr>
          <p:cNvSpPr>
            <a:spLocks noGrp="1"/>
          </p:cNvSpPr>
          <p:nvPr>
            <p:ph type="chart" sz="quarter" idx="20"/>
          </p:nvPr>
        </p:nvSpPr>
        <p:spPr>
          <a:xfrm>
            <a:off x="6401068" y="1634398"/>
            <a:ext cx="5564187" cy="3964144"/>
          </a:xfrm>
        </p:spPr>
        <p:txBody>
          <a:bodyPr/>
          <a:lstStyle/>
          <a:p>
            <a:endParaRPr lang="en-GB"/>
          </a:p>
        </p:txBody>
      </p:sp>
      <p:sp>
        <p:nvSpPr>
          <p:cNvPr id="6" name="Text Placeholder 2">
            <a:extLst>
              <a:ext uri="{FF2B5EF4-FFF2-40B4-BE49-F238E27FC236}">
                <a16:creationId xmlns:a16="http://schemas.microsoft.com/office/drawing/2014/main" id="{7FEC05A3-BBF0-4148-A70F-9162650A4EAC}"/>
              </a:ext>
            </a:extLst>
          </p:cNvPr>
          <p:cNvSpPr>
            <a:spLocks noGrp="1"/>
          </p:cNvSpPr>
          <p:nvPr>
            <p:ph type="body" sz="quarter" idx="14" hasCustomPrompt="1"/>
          </p:nvPr>
        </p:nvSpPr>
        <p:spPr>
          <a:xfrm>
            <a:off x="544513" y="365122"/>
            <a:ext cx="5360176" cy="1226145"/>
          </a:xfrm>
        </p:spPr>
        <p:txBody>
          <a:bodyPr>
            <a:normAutofit/>
          </a:bodyPr>
          <a:lstStyle>
            <a:lvl1pPr marL="0" indent="0">
              <a:lnSpc>
                <a:spcPct val="70000"/>
              </a:lnSpc>
              <a:buNone/>
              <a:defRPr sz="5400" b="0">
                <a:solidFill>
                  <a:schemeClr val="tx2"/>
                </a:solidFill>
                <a:latin typeface="Angsana New" panose="02020603050405020304" pitchFamily="18" charset="-34"/>
                <a:cs typeface="Angsana New" panose="02020603050405020304" pitchFamily="18" charset="-34"/>
              </a:defRPr>
            </a:lvl1pPr>
          </a:lstStyle>
          <a:p>
            <a:pPr lvl="0"/>
            <a:r>
              <a:rPr lang="en-US" dirty="0"/>
              <a:t>Children who understand why sport and physical activity are important are</a:t>
            </a:r>
          </a:p>
        </p:txBody>
      </p:sp>
      <p:sp>
        <p:nvSpPr>
          <p:cNvPr id="11" name="TextBox 10">
            <a:extLst>
              <a:ext uri="{FF2B5EF4-FFF2-40B4-BE49-F238E27FC236}">
                <a16:creationId xmlns:a16="http://schemas.microsoft.com/office/drawing/2014/main" id="{50320AA1-D6D7-4B9B-AEC9-A94D91F6F96F}"/>
              </a:ext>
            </a:extLst>
          </p:cNvPr>
          <p:cNvSpPr txBox="1"/>
          <p:nvPr userDrawn="1"/>
        </p:nvSpPr>
        <p:spPr>
          <a:xfrm>
            <a:off x="544512" y="3163603"/>
            <a:ext cx="3315221" cy="2419124"/>
          </a:xfrm>
          <a:prstGeom prst="rect">
            <a:avLst/>
          </a:prstGeom>
          <a:noFill/>
        </p:spPr>
        <p:txBody>
          <a:bodyPr wrap="square">
            <a:spAutoFit/>
          </a:bodyPr>
          <a:lstStyle/>
          <a:p>
            <a:pPr>
              <a:lnSpc>
                <a:spcPct val="90000"/>
              </a:lnSpc>
            </a:pPr>
            <a:r>
              <a:rPr lang="en-GB" sz="2800" dirty="0">
                <a:latin typeface="+mn-lt"/>
              </a:rPr>
              <a:t>but during the pandemic, the proportion of those </a:t>
            </a:r>
            <a:r>
              <a:rPr lang="en-GB" sz="2800" b="1" dirty="0">
                <a:solidFill>
                  <a:schemeClr val="tx2"/>
                </a:solidFill>
                <a:latin typeface="+mn-lt"/>
              </a:rPr>
              <a:t>understanding</a:t>
            </a:r>
            <a:r>
              <a:rPr lang="en-GB" sz="2800" dirty="0">
                <a:latin typeface="+mn-lt"/>
              </a:rPr>
              <a:t> the importance of sport </a:t>
            </a:r>
            <a:r>
              <a:rPr lang="en-GB" sz="2800" b="1" dirty="0">
                <a:solidFill>
                  <a:schemeClr val="accent1"/>
                </a:solidFill>
                <a:latin typeface="+mn-lt"/>
              </a:rPr>
              <a:t>decreased</a:t>
            </a:r>
            <a:endParaRPr lang="en-GB" sz="2800" b="1" dirty="0">
              <a:solidFill>
                <a:schemeClr val="accent1"/>
              </a:solidFill>
            </a:endParaRPr>
          </a:p>
        </p:txBody>
      </p:sp>
      <p:sp>
        <p:nvSpPr>
          <p:cNvPr id="42" name="Table Placeholder 40">
            <a:extLst>
              <a:ext uri="{FF2B5EF4-FFF2-40B4-BE49-F238E27FC236}">
                <a16:creationId xmlns:a16="http://schemas.microsoft.com/office/drawing/2014/main" id="{FF402778-5992-46C4-971B-8486A6F2B58B}"/>
              </a:ext>
            </a:extLst>
          </p:cNvPr>
          <p:cNvSpPr>
            <a:spLocks noGrp="1"/>
          </p:cNvSpPr>
          <p:nvPr>
            <p:ph type="tbl" sz="quarter" idx="21"/>
          </p:nvPr>
        </p:nvSpPr>
        <p:spPr>
          <a:xfrm>
            <a:off x="5368925" y="1768414"/>
            <a:ext cx="1347788" cy="3355675"/>
          </a:xfrm>
        </p:spPr>
        <p:txBody>
          <a:bodyPr/>
          <a:lstStyle>
            <a:lvl1pPr>
              <a:defRPr>
                <a:solidFill>
                  <a:schemeClr val="tx2"/>
                </a:solidFill>
              </a:defRPr>
            </a:lvl1pPr>
          </a:lstStyle>
          <a:p>
            <a:endParaRPr lang="en-GB" dirty="0"/>
          </a:p>
        </p:txBody>
      </p:sp>
      <p:sp>
        <p:nvSpPr>
          <p:cNvPr id="20" name="TextBox 19">
            <a:extLst>
              <a:ext uri="{FF2B5EF4-FFF2-40B4-BE49-F238E27FC236}">
                <a16:creationId xmlns:a16="http://schemas.microsoft.com/office/drawing/2014/main" id="{B19103B7-238E-4D5C-A5AA-AAA0E58D59BD}"/>
              </a:ext>
            </a:extLst>
          </p:cNvPr>
          <p:cNvSpPr txBox="1"/>
          <p:nvPr userDrawn="1"/>
        </p:nvSpPr>
        <p:spPr>
          <a:xfrm>
            <a:off x="7935413" y="4770420"/>
            <a:ext cx="3115889" cy="338554"/>
          </a:xfrm>
          <a:prstGeom prst="rect">
            <a:avLst/>
          </a:prstGeom>
          <a:noFill/>
        </p:spPr>
        <p:txBody>
          <a:bodyPr wrap="square" rtlCol="0">
            <a:spAutoFit/>
          </a:bodyPr>
          <a:lstStyle/>
          <a:p>
            <a:r>
              <a:rPr lang="en-GB" sz="1600" b="1" dirty="0">
                <a:solidFill>
                  <a:schemeClr val="tx2"/>
                </a:solidFill>
              </a:rPr>
              <a:t>% who understand the importance</a:t>
            </a:r>
          </a:p>
        </p:txBody>
      </p:sp>
      <p:sp>
        <p:nvSpPr>
          <p:cNvPr id="47" name="TextBox 46">
            <a:extLst>
              <a:ext uri="{FF2B5EF4-FFF2-40B4-BE49-F238E27FC236}">
                <a16:creationId xmlns:a16="http://schemas.microsoft.com/office/drawing/2014/main" id="{38C353F9-09BE-4C13-B9B7-30B50CF920F2}"/>
              </a:ext>
            </a:extLst>
          </p:cNvPr>
          <p:cNvSpPr txBox="1"/>
          <p:nvPr userDrawn="1"/>
        </p:nvSpPr>
        <p:spPr>
          <a:xfrm>
            <a:off x="2073723" y="1823486"/>
            <a:ext cx="3172959" cy="923330"/>
          </a:xfrm>
          <a:prstGeom prst="rect">
            <a:avLst/>
          </a:prstGeom>
          <a:noFill/>
        </p:spPr>
        <p:txBody>
          <a:bodyPr wrap="square" rtlCol="0">
            <a:spAutoFit/>
          </a:bodyPr>
          <a:lstStyle/>
          <a:p>
            <a:r>
              <a:rPr lang="en-GB" sz="5400" dirty="0">
                <a:latin typeface="Angsana New" panose="02020603050405020304" pitchFamily="18" charset="-34"/>
                <a:cs typeface="Angsana New" panose="02020603050405020304" pitchFamily="18" charset="-34"/>
              </a:rPr>
              <a:t>more likely</a:t>
            </a:r>
          </a:p>
        </p:txBody>
      </p:sp>
      <p:sp>
        <p:nvSpPr>
          <p:cNvPr id="48" name="TextBox 47">
            <a:extLst>
              <a:ext uri="{FF2B5EF4-FFF2-40B4-BE49-F238E27FC236}">
                <a16:creationId xmlns:a16="http://schemas.microsoft.com/office/drawing/2014/main" id="{05934042-7FB7-495C-A45B-549523A701D7}"/>
              </a:ext>
            </a:extLst>
          </p:cNvPr>
          <p:cNvSpPr txBox="1"/>
          <p:nvPr userDrawn="1"/>
        </p:nvSpPr>
        <p:spPr>
          <a:xfrm>
            <a:off x="576262" y="2295030"/>
            <a:ext cx="3172959" cy="923330"/>
          </a:xfrm>
          <a:prstGeom prst="rect">
            <a:avLst/>
          </a:prstGeom>
          <a:noFill/>
        </p:spPr>
        <p:txBody>
          <a:bodyPr wrap="square" rtlCol="0">
            <a:spAutoFit/>
          </a:bodyPr>
          <a:lstStyle/>
          <a:p>
            <a:r>
              <a:rPr lang="en-GB" sz="5400" dirty="0">
                <a:latin typeface="Angsana New" panose="02020603050405020304" pitchFamily="18" charset="-34"/>
                <a:cs typeface="Angsana New" panose="02020603050405020304" pitchFamily="18" charset="-34"/>
              </a:rPr>
              <a:t>to be active…</a:t>
            </a:r>
          </a:p>
        </p:txBody>
      </p:sp>
      <p:sp>
        <p:nvSpPr>
          <p:cNvPr id="49" name="Text Placeholder 8">
            <a:extLst>
              <a:ext uri="{FF2B5EF4-FFF2-40B4-BE49-F238E27FC236}">
                <a16:creationId xmlns:a16="http://schemas.microsoft.com/office/drawing/2014/main" id="{A5F7D35B-3A70-4DF5-8CAD-93628006A0F6}"/>
              </a:ext>
            </a:extLst>
          </p:cNvPr>
          <p:cNvSpPr>
            <a:spLocks noGrp="1"/>
          </p:cNvSpPr>
          <p:nvPr>
            <p:ph type="body" sz="quarter" idx="15" hasCustomPrompt="1"/>
          </p:nvPr>
        </p:nvSpPr>
        <p:spPr>
          <a:xfrm>
            <a:off x="576263" y="1814860"/>
            <a:ext cx="1611766" cy="795337"/>
          </a:xfrm>
        </p:spPr>
        <p:txBody>
          <a:bodyPr>
            <a:noAutofit/>
          </a:bodyPr>
          <a:lstStyle>
            <a:lvl1pPr marL="0" indent="0">
              <a:buNone/>
              <a:defRPr sz="6600" b="1">
                <a:solidFill>
                  <a:schemeClr val="tx2"/>
                </a:solidFill>
                <a:latin typeface="Angsana New" panose="02020603050405020304" pitchFamily="18" charset="-34"/>
                <a:cs typeface="Angsana New" panose="02020603050405020304" pitchFamily="18" charset="-34"/>
              </a:defRPr>
            </a:lvl1pPr>
          </a:lstStyle>
          <a:p>
            <a:pPr lvl="0"/>
            <a:r>
              <a:rPr lang="en-US" dirty="0"/>
              <a:t>x1.X</a:t>
            </a:r>
          </a:p>
        </p:txBody>
      </p:sp>
      <p:pic>
        <p:nvPicPr>
          <p:cNvPr id="15" name="Graphic 14">
            <a:extLst>
              <a:ext uri="{FF2B5EF4-FFF2-40B4-BE49-F238E27FC236}">
                <a16:creationId xmlns:a16="http://schemas.microsoft.com/office/drawing/2014/main" id="{45A89D3F-E85E-4A24-896F-BF55D8DB5A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349" b="13249"/>
          <a:stretch/>
        </p:blipFill>
        <p:spPr>
          <a:xfrm>
            <a:off x="3806558" y="3357238"/>
            <a:ext cx="1556485" cy="2225489"/>
          </a:xfrm>
          <a:prstGeom prst="rect">
            <a:avLst/>
          </a:prstGeom>
        </p:spPr>
      </p:pic>
      <p:sp>
        <p:nvSpPr>
          <p:cNvPr id="22" name="Text Placeholder 2">
            <a:extLst>
              <a:ext uri="{FF2B5EF4-FFF2-40B4-BE49-F238E27FC236}">
                <a16:creationId xmlns:a16="http://schemas.microsoft.com/office/drawing/2014/main" id="{E305FD85-8BD5-42DC-96E7-DB80400C8C16}"/>
              </a:ext>
            </a:extLst>
          </p:cNvPr>
          <p:cNvSpPr>
            <a:spLocks noGrp="1"/>
          </p:cNvSpPr>
          <p:nvPr>
            <p:ph type="body" sz="quarter" idx="22"/>
          </p:nvPr>
        </p:nvSpPr>
        <p:spPr>
          <a:xfrm>
            <a:off x="6916738" y="1109663"/>
            <a:ext cx="4970462" cy="658812"/>
          </a:xfrm>
        </p:spPr>
        <p:txBody>
          <a:bodyPr>
            <a:normAutofit/>
          </a:bodyPr>
          <a:lstStyle>
            <a:lvl1pPr marL="0" indent="0">
              <a:buNone/>
              <a:defRPr sz="2000">
                <a:solidFill>
                  <a:schemeClr val="accent1"/>
                </a:solidFill>
              </a:defRPr>
            </a:lvl1pPr>
          </a:lstStyle>
          <a:p>
            <a:pPr lvl="0"/>
            <a:r>
              <a:rPr lang="en-US" dirty="0"/>
              <a:t>Click to edit Master text styles</a:t>
            </a:r>
          </a:p>
        </p:txBody>
      </p:sp>
      <p:sp>
        <p:nvSpPr>
          <p:cNvPr id="16" name="Text Placeholder 17">
            <a:extLst>
              <a:ext uri="{FF2B5EF4-FFF2-40B4-BE49-F238E27FC236}">
                <a16:creationId xmlns:a16="http://schemas.microsoft.com/office/drawing/2014/main" id="{6E862021-05BB-48E1-B3A4-6A6B367CAAF3}"/>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51222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and chart">
    <p:spTree>
      <p:nvGrpSpPr>
        <p:cNvPr id="1" name=""/>
        <p:cNvGrpSpPr/>
        <p:nvPr/>
      </p:nvGrpSpPr>
      <p:grpSpPr>
        <a:xfrm>
          <a:off x="0" y="0"/>
          <a:ext cx="0" cy="0"/>
          <a:chOff x="0" y="0"/>
          <a:chExt cx="0" cy="0"/>
        </a:xfrm>
      </p:grpSpPr>
      <p:sp>
        <p:nvSpPr>
          <p:cNvPr id="46" name="Chart Placeholder 32">
            <a:extLst>
              <a:ext uri="{FF2B5EF4-FFF2-40B4-BE49-F238E27FC236}">
                <a16:creationId xmlns:a16="http://schemas.microsoft.com/office/drawing/2014/main" id="{E3D74ED8-C82E-4F5F-A385-4260E4233B04}"/>
              </a:ext>
            </a:extLst>
          </p:cNvPr>
          <p:cNvSpPr>
            <a:spLocks noGrp="1"/>
          </p:cNvSpPr>
          <p:nvPr>
            <p:ph type="chart" sz="quarter" idx="20"/>
          </p:nvPr>
        </p:nvSpPr>
        <p:spPr>
          <a:xfrm>
            <a:off x="6401068" y="1634398"/>
            <a:ext cx="5564187" cy="3964144"/>
          </a:xfrm>
        </p:spPr>
        <p:txBody>
          <a:bodyPr/>
          <a:lstStyle/>
          <a:p>
            <a:endParaRPr lang="en-GB"/>
          </a:p>
        </p:txBody>
      </p:sp>
      <p:sp>
        <p:nvSpPr>
          <p:cNvPr id="6" name="Text Placeholder 2">
            <a:extLst>
              <a:ext uri="{FF2B5EF4-FFF2-40B4-BE49-F238E27FC236}">
                <a16:creationId xmlns:a16="http://schemas.microsoft.com/office/drawing/2014/main" id="{7FEC05A3-BBF0-4148-A70F-9162650A4EAC}"/>
              </a:ext>
            </a:extLst>
          </p:cNvPr>
          <p:cNvSpPr>
            <a:spLocks noGrp="1"/>
          </p:cNvSpPr>
          <p:nvPr>
            <p:ph type="body" sz="quarter" idx="14" hasCustomPrompt="1"/>
          </p:nvPr>
        </p:nvSpPr>
        <p:spPr>
          <a:xfrm>
            <a:off x="544513" y="365122"/>
            <a:ext cx="5360176" cy="1226145"/>
          </a:xfrm>
        </p:spPr>
        <p:txBody>
          <a:bodyPr>
            <a:normAutofit/>
          </a:bodyPr>
          <a:lstStyle>
            <a:lvl1pPr marL="0" indent="0">
              <a:lnSpc>
                <a:spcPct val="70000"/>
              </a:lnSpc>
              <a:buNone/>
              <a:defRPr sz="5400" b="0">
                <a:solidFill>
                  <a:schemeClr val="accent5"/>
                </a:solidFill>
                <a:latin typeface="Angsana New" panose="02020603050405020304" pitchFamily="18" charset="-34"/>
                <a:cs typeface="Angsana New" panose="02020603050405020304" pitchFamily="18" charset="-34"/>
              </a:defRPr>
            </a:lvl1pPr>
          </a:lstStyle>
          <a:p>
            <a:pPr lvl="0"/>
            <a:r>
              <a:rPr lang="en-US" dirty="0"/>
              <a:t>Children who know how to get involved in sport and physical activity are</a:t>
            </a:r>
          </a:p>
        </p:txBody>
      </p:sp>
      <p:sp>
        <p:nvSpPr>
          <p:cNvPr id="11" name="TextBox 10">
            <a:extLst>
              <a:ext uri="{FF2B5EF4-FFF2-40B4-BE49-F238E27FC236}">
                <a16:creationId xmlns:a16="http://schemas.microsoft.com/office/drawing/2014/main" id="{50320AA1-D6D7-4B9B-AEC9-A94D91F6F96F}"/>
              </a:ext>
            </a:extLst>
          </p:cNvPr>
          <p:cNvSpPr txBox="1"/>
          <p:nvPr userDrawn="1"/>
        </p:nvSpPr>
        <p:spPr>
          <a:xfrm>
            <a:off x="544512" y="3163603"/>
            <a:ext cx="3315221" cy="2419124"/>
          </a:xfrm>
          <a:prstGeom prst="rect">
            <a:avLst/>
          </a:prstGeom>
          <a:noFill/>
        </p:spPr>
        <p:txBody>
          <a:bodyPr wrap="square">
            <a:spAutoFit/>
          </a:bodyPr>
          <a:lstStyle/>
          <a:p>
            <a:pPr>
              <a:lnSpc>
                <a:spcPct val="90000"/>
              </a:lnSpc>
            </a:pPr>
            <a:r>
              <a:rPr lang="en-GB" sz="2800" dirty="0">
                <a:latin typeface="+mn-lt"/>
              </a:rPr>
              <a:t>but during the pandemic, the proportion of those </a:t>
            </a:r>
            <a:r>
              <a:rPr lang="en-GB" sz="2800" b="0" dirty="0">
                <a:solidFill>
                  <a:schemeClr val="tx1"/>
                </a:solidFill>
                <a:latin typeface="+mn-lt"/>
              </a:rPr>
              <a:t>who </a:t>
            </a:r>
            <a:r>
              <a:rPr lang="en-GB" sz="2800" b="1" dirty="0">
                <a:solidFill>
                  <a:schemeClr val="accent5"/>
                </a:solidFill>
                <a:latin typeface="+mn-lt"/>
              </a:rPr>
              <a:t>knew how </a:t>
            </a:r>
            <a:r>
              <a:rPr lang="en-GB" sz="2800" b="0" dirty="0">
                <a:solidFill>
                  <a:schemeClr val="tx1"/>
                </a:solidFill>
                <a:latin typeface="+mn-lt"/>
              </a:rPr>
              <a:t>to get involved with </a:t>
            </a:r>
            <a:r>
              <a:rPr lang="en-GB" sz="2800" dirty="0">
                <a:latin typeface="+mn-lt"/>
              </a:rPr>
              <a:t>sport </a:t>
            </a:r>
            <a:r>
              <a:rPr lang="en-GB" sz="2800" b="1" dirty="0">
                <a:solidFill>
                  <a:schemeClr val="accent1"/>
                </a:solidFill>
                <a:latin typeface="+mn-lt"/>
              </a:rPr>
              <a:t>decreased</a:t>
            </a:r>
            <a:endParaRPr lang="en-GB" sz="2800" b="1" dirty="0">
              <a:solidFill>
                <a:schemeClr val="accent1"/>
              </a:solidFill>
            </a:endParaRPr>
          </a:p>
        </p:txBody>
      </p:sp>
      <p:sp>
        <p:nvSpPr>
          <p:cNvPr id="42" name="Table Placeholder 40">
            <a:extLst>
              <a:ext uri="{FF2B5EF4-FFF2-40B4-BE49-F238E27FC236}">
                <a16:creationId xmlns:a16="http://schemas.microsoft.com/office/drawing/2014/main" id="{FF402778-5992-46C4-971B-8486A6F2B58B}"/>
              </a:ext>
            </a:extLst>
          </p:cNvPr>
          <p:cNvSpPr>
            <a:spLocks noGrp="1"/>
          </p:cNvSpPr>
          <p:nvPr>
            <p:ph type="tbl" sz="quarter" idx="21"/>
          </p:nvPr>
        </p:nvSpPr>
        <p:spPr>
          <a:xfrm>
            <a:off x="5368925" y="1768414"/>
            <a:ext cx="1347788" cy="3355675"/>
          </a:xfrm>
        </p:spPr>
        <p:txBody>
          <a:bodyPr/>
          <a:lstStyle>
            <a:lvl1pPr>
              <a:defRPr>
                <a:solidFill>
                  <a:schemeClr val="accent5"/>
                </a:solidFill>
              </a:defRPr>
            </a:lvl1pPr>
          </a:lstStyle>
          <a:p>
            <a:endParaRPr lang="en-GB" dirty="0"/>
          </a:p>
        </p:txBody>
      </p:sp>
      <p:sp>
        <p:nvSpPr>
          <p:cNvPr id="20" name="TextBox 19">
            <a:extLst>
              <a:ext uri="{FF2B5EF4-FFF2-40B4-BE49-F238E27FC236}">
                <a16:creationId xmlns:a16="http://schemas.microsoft.com/office/drawing/2014/main" id="{B19103B7-238E-4D5C-A5AA-AAA0E58D59BD}"/>
              </a:ext>
            </a:extLst>
          </p:cNvPr>
          <p:cNvSpPr txBox="1"/>
          <p:nvPr userDrawn="1"/>
        </p:nvSpPr>
        <p:spPr>
          <a:xfrm>
            <a:off x="7935413" y="4770420"/>
            <a:ext cx="3115889" cy="338554"/>
          </a:xfrm>
          <a:prstGeom prst="rect">
            <a:avLst/>
          </a:prstGeom>
          <a:noFill/>
        </p:spPr>
        <p:txBody>
          <a:bodyPr wrap="square" rtlCol="0">
            <a:spAutoFit/>
          </a:bodyPr>
          <a:lstStyle/>
          <a:p>
            <a:r>
              <a:rPr lang="en-GB" sz="1600" b="1" dirty="0">
                <a:solidFill>
                  <a:schemeClr val="accent5"/>
                </a:solidFill>
              </a:rPr>
              <a:t>% who know how to get involved</a:t>
            </a:r>
          </a:p>
        </p:txBody>
      </p:sp>
      <p:sp>
        <p:nvSpPr>
          <p:cNvPr id="47" name="TextBox 46">
            <a:extLst>
              <a:ext uri="{FF2B5EF4-FFF2-40B4-BE49-F238E27FC236}">
                <a16:creationId xmlns:a16="http://schemas.microsoft.com/office/drawing/2014/main" id="{38C353F9-09BE-4C13-B9B7-30B50CF920F2}"/>
              </a:ext>
            </a:extLst>
          </p:cNvPr>
          <p:cNvSpPr txBox="1"/>
          <p:nvPr userDrawn="1"/>
        </p:nvSpPr>
        <p:spPr>
          <a:xfrm>
            <a:off x="2073723" y="1823486"/>
            <a:ext cx="3172959" cy="923330"/>
          </a:xfrm>
          <a:prstGeom prst="rect">
            <a:avLst/>
          </a:prstGeom>
          <a:noFill/>
        </p:spPr>
        <p:txBody>
          <a:bodyPr wrap="square" rtlCol="0">
            <a:spAutoFit/>
          </a:bodyPr>
          <a:lstStyle/>
          <a:p>
            <a:r>
              <a:rPr lang="en-GB" sz="5400" dirty="0">
                <a:latin typeface="Angsana New" panose="02020603050405020304" pitchFamily="18" charset="-34"/>
                <a:cs typeface="Angsana New" panose="02020603050405020304" pitchFamily="18" charset="-34"/>
              </a:rPr>
              <a:t>more likely</a:t>
            </a:r>
          </a:p>
        </p:txBody>
      </p:sp>
      <p:sp>
        <p:nvSpPr>
          <p:cNvPr id="48" name="TextBox 47">
            <a:extLst>
              <a:ext uri="{FF2B5EF4-FFF2-40B4-BE49-F238E27FC236}">
                <a16:creationId xmlns:a16="http://schemas.microsoft.com/office/drawing/2014/main" id="{05934042-7FB7-495C-A45B-549523A701D7}"/>
              </a:ext>
            </a:extLst>
          </p:cNvPr>
          <p:cNvSpPr txBox="1"/>
          <p:nvPr userDrawn="1"/>
        </p:nvSpPr>
        <p:spPr>
          <a:xfrm>
            <a:off x="576262" y="2295030"/>
            <a:ext cx="3172959" cy="923330"/>
          </a:xfrm>
          <a:prstGeom prst="rect">
            <a:avLst/>
          </a:prstGeom>
          <a:noFill/>
        </p:spPr>
        <p:txBody>
          <a:bodyPr wrap="square" rtlCol="0">
            <a:spAutoFit/>
          </a:bodyPr>
          <a:lstStyle/>
          <a:p>
            <a:r>
              <a:rPr lang="en-GB" sz="5400" dirty="0">
                <a:latin typeface="Angsana New" panose="02020603050405020304" pitchFamily="18" charset="-34"/>
                <a:cs typeface="Angsana New" panose="02020603050405020304" pitchFamily="18" charset="-34"/>
              </a:rPr>
              <a:t>to be active…</a:t>
            </a:r>
          </a:p>
        </p:txBody>
      </p:sp>
      <p:sp>
        <p:nvSpPr>
          <p:cNvPr id="49" name="Text Placeholder 8">
            <a:extLst>
              <a:ext uri="{FF2B5EF4-FFF2-40B4-BE49-F238E27FC236}">
                <a16:creationId xmlns:a16="http://schemas.microsoft.com/office/drawing/2014/main" id="{A5F7D35B-3A70-4DF5-8CAD-93628006A0F6}"/>
              </a:ext>
            </a:extLst>
          </p:cNvPr>
          <p:cNvSpPr>
            <a:spLocks noGrp="1"/>
          </p:cNvSpPr>
          <p:nvPr>
            <p:ph type="body" sz="quarter" idx="15" hasCustomPrompt="1"/>
          </p:nvPr>
        </p:nvSpPr>
        <p:spPr>
          <a:xfrm>
            <a:off x="576263" y="1814860"/>
            <a:ext cx="1611766" cy="795337"/>
          </a:xfrm>
        </p:spPr>
        <p:txBody>
          <a:bodyPr>
            <a:noAutofit/>
          </a:bodyPr>
          <a:lstStyle>
            <a:lvl1pPr marL="0" indent="0">
              <a:buNone/>
              <a:defRPr sz="6600" b="1">
                <a:solidFill>
                  <a:schemeClr val="accent5"/>
                </a:solidFill>
                <a:latin typeface="Angsana New" panose="02020603050405020304" pitchFamily="18" charset="-34"/>
                <a:cs typeface="Angsana New" panose="02020603050405020304" pitchFamily="18" charset="-34"/>
              </a:defRPr>
            </a:lvl1pPr>
          </a:lstStyle>
          <a:p>
            <a:pPr lvl="0"/>
            <a:r>
              <a:rPr lang="en-US" dirty="0"/>
              <a:t>x1.X</a:t>
            </a:r>
          </a:p>
        </p:txBody>
      </p:sp>
      <p:pic>
        <p:nvPicPr>
          <p:cNvPr id="16" name="Graphic 15">
            <a:extLst>
              <a:ext uri="{FF2B5EF4-FFF2-40B4-BE49-F238E27FC236}">
                <a16:creationId xmlns:a16="http://schemas.microsoft.com/office/drawing/2014/main" id="{CBA6CCD8-1D81-4469-A559-25267B1B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25254" y="3566618"/>
            <a:ext cx="2121218" cy="2261234"/>
          </a:xfrm>
          <a:prstGeom prst="rect">
            <a:avLst/>
          </a:prstGeom>
        </p:spPr>
      </p:pic>
      <p:sp>
        <p:nvSpPr>
          <p:cNvPr id="3" name="Text Placeholder 2">
            <a:extLst>
              <a:ext uri="{FF2B5EF4-FFF2-40B4-BE49-F238E27FC236}">
                <a16:creationId xmlns:a16="http://schemas.microsoft.com/office/drawing/2014/main" id="{4AC6FA7D-3554-42D9-8730-D3A7C07DE434}"/>
              </a:ext>
            </a:extLst>
          </p:cNvPr>
          <p:cNvSpPr>
            <a:spLocks noGrp="1"/>
          </p:cNvSpPr>
          <p:nvPr>
            <p:ph type="body" sz="quarter" idx="22"/>
          </p:nvPr>
        </p:nvSpPr>
        <p:spPr>
          <a:xfrm>
            <a:off x="6916738" y="1109663"/>
            <a:ext cx="4970462" cy="658812"/>
          </a:xfrm>
        </p:spPr>
        <p:txBody>
          <a:bodyPr>
            <a:normAutofit/>
          </a:bodyPr>
          <a:lstStyle>
            <a:lvl1pPr marL="0" indent="0">
              <a:buNone/>
              <a:defRPr sz="2000">
                <a:solidFill>
                  <a:schemeClr val="accent1"/>
                </a:solidFill>
              </a:defRPr>
            </a:lvl1pPr>
          </a:lstStyle>
          <a:p>
            <a:pPr lvl="0"/>
            <a:r>
              <a:rPr lang="en-US" dirty="0"/>
              <a:t>Click to edit Master text styles</a:t>
            </a:r>
          </a:p>
        </p:txBody>
      </p:sp>
      <p:sp>
        <p:nvSpPr>
          <p:cNvPr id="15" name="Text Placeholder 17">
            <a:extLst>
              <a:ext uri="{FF2B5EF4-FFF2-40B4-BE49-F238E27FC236}">
                <a16:creationId xmlns:a16="http://schemas.microsoft.com/office/drawing/2014/main" id="{7620DF5D-5D46-4A31-B5A7-54E8C8035000}"/>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3159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id="{7D03D515-F7C2-436C-96AA-2DA0EDB01EA6}"/>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33219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1804652"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5" name="Text Placeholder 17">
            <a:extLst>
              <a:ext uri="{FF2B5EF4-FFF2-40B4-BE49-F238E27FC236}">
                <a16:creationId xmlns:a16="http://schemas.microsoft.com/office/drawing/2014/main" id="{DC3D8533-8769-4E56-9107-B845C2A62D0C}"/>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
        <p:nvSpPr>
          <p:cNvPr id="3" name="Chart Placeholder 2">
            <a:extLst>
              <a:ext uri="{FF2B5EF4-FFF2-40B4-BE49-F238E27FC236}">
                <a16:creationId xmlns:a16="http://schemas.microsoft.com/office/drawing/2014/main" id="{9405B5DF-CC85-4534-9ECD-93AB12CB37E4}"/>
              </a:ext>
            </a:extLst>
          </p:cNvPr>
          <p:cNvSpPr>
            <a:spLocks noGrp="1"/>
          </p:cNvSpPr>
          <p:nvPr>
            <p:ph type="chart" sz="quarter" idx="17"/>
          </p:nvPr>
        </p:nvSpPr>
        <p:spPr>
          <a:xfrm>
            <a:off x="292100" y="1020764"/>
            <a:ext cx="11604625" cy="4271084"/>
          </a:xfrm>
        </p:spPr>
        <p:txBody>
          <a:bodyPr/>
          <a:lstStyle/>
          <a:p>
            <a:endParaRPr lang="en-GB"/>
          </a:p>
        </p:txBody>
      </p:sp>
    </p:spTree>
    <p:extLst>
      <p:ext uri="{BB962C8B-B14F-4D97-AF65-F5344CB8AC3E}">
        <p14:creationId xmlns:p14="http://schemas.microsoft.com/office/powerpoint/2010/main" val="3851261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ingle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1804652"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5" name="Text Placeholder 17">
            <a:extLst>
              <a:ext uri="{FF2B5EF4-FFF2-40B4-BE49-F238E27FC236}">
                <a16:creationId xmlns:a16="http://schemas.microsoft.com/office/drawing/2014/main" id="{DC3D8533-8769-4E56-9107-B845C2A62D0C}"/>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
        <p:nvSpPr>
          <p:cNvPr id="3" name="Chart Placeholder 2">
            <a:extLst>
              <a:ext uri="{FF2B5EF4-FFF2-40B4-BE49-F238E27FC236}">
                <a16:creationId xmlns:a16="http://schemas.microsoft.com/office/drawing/2014/main" id="{9405B5DF-CC85-4534-9ECD-93AB12CB37E4}"/>
              </a:ext>
            </a:extLst>
          </p:cNvPr>
          <p:cNvSpPr>
            <a:spLocks noGrp="1"/>
          </p:cNvSpPr>
          <p:nvPr>
            <p:ph type="chart" sz="quarter" idx="17"/>
          </p:nvPr>
        </p:nvSpPr>
        <p:spPr>
          <a:xfrm>
            <a:off x="292101" y="1020764"/>
            <a:ext cx="9163871" cy="4637758"/>
          </a:xfrm>
        </p:spPr>
        <p:txBody>
          <a:bodyPr/>
          <a:lstStyle/>
          <a:p>
            <a:endParaRPr lang="en-GB"/>
          </a:p>
        </p:txBody>
      </p:sp>
    </p:spTree>
    <p:extLst>
      <p:ext uri="{BB962C8B-B14F-4D97-AF65-F5344CB8AC3E}">
        <p14:creationId xmlns:p14="http://schemas.microsoft.com/office/powerpoint/2010/main" val="112195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837BFF-D4C5-48B2-BF9C-596BB9075C62}"/>
              </a:ext>
            </a:extLst>
          </p:cNvPr>
          <p:cNvSpPr>
            <a:spLocks noGrp="1"/>
          </p:cNvSpPr>
          <p:nvPr>
            <p:ph type="body" sz="quarter" idx="12"/>
          </p:nvPr>
        </p:nvSpPr>
        <p:spPr>
          <a:xfrm>
            <a:off x="3841750" y="6127750"/>
            <a:ext cx="5400675" cy="234950"/>
          </a:xfrm>
        </p:spPr>
        <p:txBody>
          <a:bodyPr>
            <a:normAutofit/>
          </a:bodyPr>
          <a:lstStyle>
            <a:lvl1pPr marL="0" indent="0">
              <a:buNone/>
              <a:defRPr sz="1000">
                <a:solidFill>
                  <a:schemeClr val="bg1"/>
                </a:solidFill>
              </a:defRPr>
            </a:lvl1pPr>
          </a:lstStyle>
          <a:p>
            <a:pPr lvl="0"/>
            <a:r>
              <a:rPr lang="en-US" dirty="0"/>
              <a:t>Click to edit Master text styles</a:t>
            </a:r>
            <a:endParaRPr lang="en-GB" dirty="0"/>
          </a:p>
        </p:txBody>
      </p:sp>
      <p:sp>
        <p:nvSpPr>
          <p:cNvPr id="8" name="Chart Placeholder 3">
            <a:extLst>
              <a:ext uri="{FF2B5EF4-FFF2-40B4-BE49-F238E27FC236}">
                <a16:creationId xmlns:a16="http://schemas.microsoft.com/office/drawing/2014/main" id="{807BB872-8FD9-482F-B67B-482EDAEBC0EB}"/>
              </a:ext>
            </a:extLst>
          </p:cNvPr>
          <p:cNvSpPr>
            <a:spLocks noGrp="1"/>
          </p:cNvSpPr>
          <p:nvPr>
            <p:ph type="chart" sz="quarter" idx="14"/>
          </p:nvPr>
        </p:nvSpPr>
        <p:spPr>
          <a:xfrm>
            <a:off x="5992813" y="1028700"/>
            <a:ext cx="5549900" cy="4792663"/>
          </a:xfrm>
        </p:spPr>
        <p:txBody>
          <a:bodyPr/>
          <a:lstStyle/>
          <a:p>
            <a:endParaRPr lang="en-GB"/>
          </a:p>
        </p:txBody>
      </p:sp>
      <p:pic>
        <p:nvPicPr>
          <p:cNvPr id="17" name="Content Placeholder 12">
            <a:extLst>
              <a:ext uri="{FF2B5EF4-FFF2-40B4-BE49-F238E27FC236}">
                <a16:creationId xmlns:a16="http://schemas.microsoft.com/office/drawing/2014/main" id="{5BB2E9C3-4EBC-4C8F-8738-9AC29F8BC0B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3054" t="23972" b="22455"/>
          <a:stretch/>
        </p:blipFill>
        <p:spPr>
          <a:xfrm>
            <a:off x="3001570" y="3068130"/>
            <a:ext cx="1760398" cy="2842148"/>
          </a:xfrm>
          <a:prstGeom prst="rect">
            <a:avLst/>
          </a:prstGeom>
        </p:spPr>
      </p:pic>
    </p:spTree>
    <p:extLst>
      <p:ext uri="{BB962C8B-B14F-4D97-AF65-F5344CB8AC3E}">
        <p14:creationId xmlns:p14="http://schemas.microsoft.com/office/powerpoint/2010/main" val="2044301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4644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58936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1945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hart at school">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999179" y="1037167"/>
            <a:ext cx="11010792" cy="5032395"/>
          </a:xfrm>
        </p:spPr>
        <p:txBody>
          <a:bodyPr/>
          <a:lstStyle/>
          <a:p>
            <a:endParaRPr lang="en-GB" dirty="0"/>
          </a:p>
        </p:txBody>
      </p:sp>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26727"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2" name="Text Placeholder 17">
            <a:extLst>
              <a:ext uri="{FF2B5EF4-FFF2-40B4-BE49-F238E27FC236}">
                <a16:creationId xmlns:a16="http://schemas.microsoft.com/office/drawing/2014/main" id="{56B5E03D-1590-42ED-A0F7-ED60810BC922}"/>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7CED2FD6-2934-49BD-A062-5015486D1C19}"/>
              </a:ext>
            </a:extLst>
          </p:cNvPr>
          <p:cNvCxnSpPr/>
          <p:nvPr userDrawn="1"/>
        </p:nvCxnSpPr>
        <p:spPr>
          <a:xfrm>
            <a:off x="436005" y="1144514"/>
            <a:ext cx="0" cy="36636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A40CC5-45E3-453A-AF58-CF8EA51468AF}"/>
              </a:ext>
            </a:extLst>
          </p:cNvPr>
          <p:cNvSpPr txBox="1"/>
          <p:nvPr userDrawn="1"/>
        </p:nvSpPr>
        <p:spPr>
          <a:xfrm>
            <a:off x="158039" y="1677409"/>
            <a:ext cx="523220" cy="2597865"/>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 ( percentage doing</a:t>
            </a:r>
            <a:r>
              <a:rPr lang="en-GB" sz="1100" dirty="0">
                <a:solidFill>
                  <a:schemeClr val="accent5"/>
                </a:solidFill>
              </a:rPr>
              <a:t> </a:t>
            </a:r>
            <a:r>
              <a:rPr lang="en-GB" sz="1100" b="1" dirty="0">
                <a:solidFill>
                  <a:schemeClr val="accent5"/>
                </a:solidFill>
              </a:rPr>
              <a:t>30 mins </a:t>
            </a:r>
            <a:r>
              <a:rPr lang="en-GB" sz="1100" dirty="0"/>
              <a:t>a day)</a:t>
            </a:r>
          </a:p>
        </p:txBody>
      </p:sp>
      <p:grpSp>
        <p:nvGrpSpPr>
          <p:cNvPr id="15" name="Group 14">
            <a:extLst>
              <a:ext uri="{FF2B5EF4-FFF2-40B4-BE49-F238E27FC236}">
                <a16:creationId xmlns:a16="http://schemas.microsoft.com/office/drawing/2014/main" id="{9FAD3A3F-930D-4FB6-8891-E248EBDDD70B}"/>
              </a:ext>
            </a:extLst>
          </p:cNvPr>
          <p:cNvGrpSpPr/>
          <p:nvPr userDrawn="1"/>
        </p:nvGrpSpPr>
        <p:grpSpPr>
          <a:xfrm>
            <a:off x="10091632" y="124067"/>
            <a:ext cx="1917806" cy="1391688"/>
            <a:chOff x="3385237" y="317776"/>
            <a:chExt cx="1917806" cy="1391688"/>
          </a:xfrm>
        </p:grpSpPr>
        <p:grpSp>
          <p:nvGrpSpPr>
            <p:cNvPr id="16" name="Group 15">
              <a:extLst>
                <a:ext uri="{FF2B5EF4-FFF2-40B4-BE49-F238E27FC236}">
                  <a16:creationId xmlns:a16="http://schemas.microsoft.com/office/drawing/2014/main" id="{C83263C3-1B0E-49E6-AB62-D8537F952169}"/>
                </a:ext>
              </a:extLst>
            </p:cNvPr>
            <p:cNvGrpSpPr/>
            <p:nvPr/>
          </p:nvGrpSpPr>
          <p:grpSpPr>
            <a:xfrm>
              <a:off x="3385237" y="352608"/>
              <a:ext cx="1393330" cy="1279121"/>
              <a:chOff x="7547095" y="345561"/>
              <a:chExt cx="1393330" cy="1279121"/>
            </a:xfrm>
          </p:grpSpPr>
          <p:sp>
            <p:nvSpPr>
              <p:cNvPr id="18" name="TextBox 17">
                <a:extLst>
                  <a:ext uri="{FF2B5EF4-FFF2-40B4-BE49-F238E27FC236}">
                    <a16:creationId xmlns:a16="http://schemas.microsoft.com/office/drawing/2014/main" id="{23B925DF-5368-433D-8C7B-4078216F6743}"/>
                  </a:ext>
                </a:extLst>
              </p:cNvPr>
              <p:cNvSpPr txBox="1"/>
              <p:nvPr/>
            </p:nvSpPr>
            <p:spPr>
              <a:xfrm>
                <a:off x="7686129" y="655318"/>
                <a:ext cx="1233030" cy="584775"/>
              </a:xfrm>
              <a:prstGeom prst="rect">
                <a:avLst/>
              </a:prstGeom>
              <a:noFill/>
            </p:spPr>
            <p:txBody>
              <a:bodyPr wrap="none" rtlCol="0">
                <a:spAutoFit/>
              </a:bodyPr>
              <a:lstStyle/>
              <a:p>
                <a:pPr algn="r"/>
                <a:r>
                  <a:rPr lang="en-GB" sz="3200" dirty="0">
                    <a:solidFill>
                      <a:srgbClr val="7C4982"/>
                    </a:solidFill>
                    <a:latin typeface="Angsana New" panose="02020603050405020304" pitchFamily="18" charset="-34"/>
                    <a:cs typeface="Angsana New" panose="02020603050405020304" pitchFamily="18" charset="-34"/>
                  </a:rPr>
                  <a:t>At school</a:t>
                </a:r>
                <a:endParaRPr lang="en-US" sz="3200" dirty="0">
                  <a:solidFill>
                    <a:srgbClr val="7C4982"/>
                  </a:solidFill>
                  <a:latin typeface="Angsana New" panose="02020603050405020304" pitchFamily="18" charset="-34"/>
                  <a:cs typeface="Angsana New" panose="02020603050405020304" pitchFamily="18" charset="-34"/>
                </a:endParaRPr>
              </a:p>
            </p:txBody>
          </p:sp>
          <p:sp>
            <p:nvSpPr>
              <p:cNvPr id="19" name="TextBox 18">
                <a:extLst>
                  <a:ext uri="{FF2B5EF4-FFF2-40B4-BE49-F238E27FC236}">
                    <a16:creationId xmlns:a16="http://schemas.microsoft.com/office/drawing/2014/main" id="{8DD9E98F-BF0A-49D4-936B-DCC22E5687ED}"/>
                  </a:ext>
                </a:extLst>
              </p:cNvPr>
              <p:cNvSpPr txBox="1"/>
              <p:nvPr/>
            </p:nvSpPr>
            <p:spPr>
              <a:xfrm>
                <a:off x="7767294" y="345561"/>
                <a:ext cx="1162498"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Everywhere</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20" name="TextBox 19">
                <a:extLst>
                  <a:ext uri="{FF2B5EF4-FFF2-40B4-BE49-F238E27FC236}">
                    <a16:creationId xmlns:a16="http://schemas.microsoft.com/office/drawing/2014/main" id="{AC1E47DB-4C91-4444-91A7-63D937BA22DB}"/>
                  </a:ext>
                </a:extLst>
              </p:cNvPr>
              <p:cNvSpPr txBox="1"/>
              <p:nvPr/>
            </p:nvSpPr>
            <p:spPr>
              <a:xfrm>
                <a:off x="7547095" y="1163017"/>
                <a:ext cx="1393330"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Outside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grpSp>
        <p:pic>
          <p:nvPicPr>
            <p:cNvPr id="17" name="Picture 16">
              <a:extLst>
                <a:ext uri="{FF2B5EF4-FFF2-40B4-BE49-F238E27FC236}">
                  <a16:creationId xmlns:a16="http://schemas.microsoft.com/office/drawing/2014/main" id="{58653F38-87FC-4BB4-A1F3-95ED50B0E183}"/>
                </a:ext>
              </a:extLst>
            </p:cNvPr>
            <p:cNvPicPr>
              <a:picLocks noChangeAspect="1"/>
            </p:cNvPicPr>
            <p:nvPr/>
          </p:nvPicPr>
          <p:blipFill>
            <a:blip r:embed="rId2"/>
            <a:stretch>
              <a:fillRect/>
            </a:stretch>
          </p:blipFill>
          <p:spPr>
            <a:xfrm>
              <a:off x="4788812" y="317776"/>
              <a:ext cx="514231" cy="1391688"/>
            </a:xfrm>
            <a:prstGeom prst="rect">
              <a:avLst/>
            </a:prstGeom>
          </p:spPr>
        </p:pic>
      </p:grpSp>
    </p:spTree>
    <p:extLst>
      <p:ext uri="{BB962C8B-B14F-4D97-AF65-F5344CB8AC3E}">
        <p14:creationId xmlns:p14="http://schemas.microsoft.com/office/powerpoint/2010/main" val="3564441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02562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6BEBC2-0A38-8945-AF32-F1041167369C}"/>
              </a:ext>
            </a:extLst>
          </p:cNvPr>
          <p:cNvSpPr/>
          <p:nvPr userDrawn="1"/>
        </p:nvSpPr>
        <p:spPr>
          <a:xfrm>
            <a:off x="1" y="-1"/>
            <a:ext cx="12192000" cy="6858001"/>
          </a:xfrm>
          <a:prstGeom prst="rect">
            <a:avLst/>
          </a:prstGeom>
          <a:solidFill>
            <a:schemeClr val="tx1">
              <a:alpha val="104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F2E0AB4-F90B-44CD-8926-98D3CF701365}"/>
              </a:ext>
            </a:extLst>
          </p:cNvPr>
          <p:cNvGrpSpPr/>
          <p:nvPr userDrawn="1"/>
        </p:nvGrpSpPr>
        <p:grpSpPr>
          <a:xfrm>
            <a:off x="0" y="-414671"/>
            <a:ext cx="5743183" cy="7679070"/>
            <a:chOff x="0" y="-414671"/>
            <a:chExt cx="5743183" cy="7679070"/>
          </a:xfrm>
          <a:solidFill>
            <a:schemeClr val="bg1"/>
          </a:solidFill>
        </p:grpSpPr>
        <p:sp>
          <p:nvSpPr>
            <p:cNvPr id="10" name="Partial Circle 9">
              <a:extLst>
                <a:ext uri="{FF2B5EF4-FFF2-40B4-BE49-F238E27FC236}">
                  <a16:creationId xmlns:a16="http://schemas.microsoft.com/office/drawing/2014/main" id="{5336B301-C1E9-4B9F-AF54-F8E83A736A8B}"/>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ectangle 10">
              <a:extLst>
                <a:ext uri="{FF2B5EF4-FFF2-40B4-BE49-F238E27FC236}">
                  <a16:creationId xmlns:a16="http://schemas.microsoft.com/office/drawing/2014/main" id="{20C23CE2-5FA1-4B97-8CA6-3EDF7C5896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solidFill>
                  <a:schemeClr val="tx1"/>
                </a:solidFill>
              </a:defRPr>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Graphic 5">
            <a:extLst>
              <a:ext uri="{FF2B5EF4-FFF2-40B4-BE49-F238E27FC236}">
                <a16:creationId xmlns:a16="http://schemas.microsoft.com/office/drawing/2014/main" id="{17666D35-2B28-4FFA-B5AB-67C0E712668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2497" b="53112"/>
          <a:stretch/>
        </p:blipFill>
        <p:spPr>
          <a:xfrm>
            <a:off x="0" y="2822327"/>
            <a:ext cx="4349575" cy="4035670"/>
          </a:xfrm>
          <a:prstGeom prst="rect">
            <a:avLst/>
          </a:prstGeom>
        </p:spPr>
      </p:pic>
    </p:spTree>
    <p:extLst>
      <p:ext uri="{BB962C8B-B14F-4D97-AF65-F5344CB8AC3E}">
        <p14:creationId xmlns:p14="http://schemas.microsoft.com/office/powerpoint/2010/main" val="2948663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8216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767E5A-2A8A-4B50-B703-198321700D25}"/>
              </a:ext>
            </a:extLst>
          </p:cNvPr>
          <p:cNvSpPr txBox="1"/>
          <p:nvPr userDrawn="1"/>
        </p:nvSpPr>
        <p:spPr>
          <a:xfrm>
            <a:off x="6146795" y="1507837"/>
            <a:ext cx="5934007" cy="617092"/>
          </a:xfrm>
          <a:prstGeom prst="rect">
            <a:avLst/>
          </a:prstGeom>
          <a:noFill/>
        </p:spPr>
        <p:txBody>
          <a:bodyPr wrap="square" rtlCol="0">
            <a:spAutoFit/>
          </a:bodyPr>
          <a:lstStyle/>
          <a:p>
            <a:pPr algn="r">
              <a:lnSpc>
                <a:spcPct val="70000"/>
              </a:lnSpc>
            </a:pPr>
            <a:r>
              <a:rPr lang="en-GB" sz="4400" dirty="0">
                <a:solidFill>
                  <a:schemeClr val="tx1"/>
                </a:solidFill>
                <a:latin typeface="Angsana New" panose="02020603050405020304" pitchFamily="18" charset="-34"/>
                <a:cs typeface="Angsana New" panose="02020603050405020304" pitchFamily="18" charset="-34"/>
              </a:rPr>
              <a:t>Active Lives Children’s Survey 20-21</a:t>
            </a:r>
          </a:p>
        </p:txBody>
      </p:sp>
      <p:pic>
        <p:nvPicPr>
          <p:cNvPr id="3" name="Picture 2" descr="Logo&#10;&#10;Description automatically generated">
            <a:extLst>
              <a:ext uri="{FF2B5EF4-FFF2-40B4-BE49-F238E27FC236}">
                <a16:creationId xmlns:a16="http://schemas.microsoft.com/office/drawing/2014/main" id="{58FB8AFC-932E-4992-A58F-113A8F64B2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827" y="5627276"/>
            <a:ext cx="2059171" cy="1456501"/>
          </a:xfrm>
          <a:prstGeom prst="rect">
            <a:avLst/>
          </a:prstGeom>
        </p:spPr>
      </p:pic>
      <p:pic>
        <p:nvPicPr>
          <p:cNvPr id="9" name="Graphic 8">
            <a:extLst>
              <a:ext uri="{FF2B5EF4-FFF2-40B4-BE49-F238E27FC236}">
                <a16:creationId xmlns:a16="http://schemas.microsoft.com/office/drawing/2014/main" id="{A304343D-6DC0-41D4-BAC1-6B9268F5142A}"/>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2235" t="20222" r="59766" b="52285"/>
          <a:stretch/>
        </p:blipFill>
        <p:spPr>
          <a:xfrm rot="5400000">
            <a:off x="94411" y="-97631"/>
            <a:ext cx="2452758" cy="2648021"/>
          </a:xfrm>
          <a:prstGeom prst="rect">
            <a:avLst/>
          </a:prstGeom>
        </p:spPr>
      </p:pic>
      <p:sp>
        <p:nvSpPr>
          <p:cNvPr id="7" name="Rectangle 6">
            <a:extLst>
              <a:ext uri="{FF2B5EF4-FFF2-40B4-BE49-F238E27FC236}">
                <a16:creationId xmlns:a16="http://schemas.microsoft.com/office/drawing/2014/main" id="{24808906-73B8-4448-91F7-A11BCF6F376A}"/>
              </a:ext>
            </a:extLst>
          </p:cNvPr>
          <p:cNvSpPr/>
          <p:nvPr userDrawn="1"/>
        </p:nvSpPr>
        <p:spPr>
          <a:xfrm>
            <a:off x="278234" y="610408"/>
            <a:ext cx="11879150" cy="12319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6000" b="1" dirty="0">
                <a:solidFill>
                  <a:schemeClr val="tx1"/>
                </a:solidFill>
                <a:latin typeface="Angsana New" panose="02020603050405020304" pitchFamily="18" charset="-34"/>
                <a:cs typeface="Angsana New" panose="02020603050405020304" pitchFamily="18" charset="-34"/>
              </a:rPr>
              <a:t>Children &amp; Young People Physical Activity Behaviour</a:t>
            </a:r>
            <a:endParaRPr lang="en-US" sz="6000" b="1" dirty="0">
              <a:solidFill>
                <a:schemeClr val="tx1"/>
              </a:solidFill>
              <a:latin typeface="Angsana New" panose="02020603050405020304" pitchFamily="18" charset="-34"/>
              <a:cs typeface="Angsana New" panose="02020603050405020304" pitchFamily="18" charset="-34"/>
            </a:endParaRPr>
          </a:p>
          <a:p>
            <a:pPr algn="r"/>
            <a:r>
              <a:rPr lang="en-GB" sz="6000" b="1" dirty="0">
                <a:solidFill>
                  <a:schemeClr val="tx1"/>
                </a:solidFill>
                <a:latin typeface="Angsana New" panose="02020603050405020304" pitchFamily="18" charset="-34"/>
                <a:cs typeface="Angsana New" panose="02020603050405020304" pitchFamily="18" charset="-34"/>
              </a:rPr>
              <a:t> </a:t>
            </a:r>
          </a:p>
        </p:txBody>
      </p:sp>
      <p:pic>
        <p:nvPicPr>
          <p:cNvPr id="13" name="Graphic 12">
            <a:extLst>
              <a:ext uri="{FF2B5EF4-FFF2-40B4-BE49-F238E27FC236}">
                <a16:creationId xmlns:a16="http://schemas.microsoft.com/office/drawing/2014/main" id="{E736D36C-F04F-45C7-89E7-8D956164EE9F}"/>
              </a:ext>
            </a:extLst>
          </p:cNvPr>
          <p:cNvPicPr>
            <a:picLocks noChangeAspect="1"/>
          </p:cNvPicPr>
          <p:nvPr userDrawn="1"/>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15886" r="13559"/>
          <a:stretch/>
        </p:blipFill>
        <p:spPr>
          <a:xfrm>
            <a:off x="301215" y="1507837"/>
            <a:ext cx="7680960" cy="5282889"/>
          </a:xfrm>
          <a:prstGeom prst="rect">
            <a:avLst/>
          </a:prstGeom>
        </p:spPr>
      </p:pic>
    </p:spTree>
    <p:extLst>
      <p:ext uri="{BB962C8B-B14F-4D97-AF65-F5344CB8AC3E}">
        <p14:creationId xmlns:p14="http://schemas.microsoft.com/office/powerpoint/2010/main" val="392138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747D4E-02A9-49AB-B0DD-08E71E580823}"/>
              </a:ext>
            </a:extLst>
          </p:cNvPr>
          <p:cNvGrpSpPr/>
          <p:nvPr userDrawn="1"/>
        </p:nvGrpSpPr>
        <p:grpSpPr>
          <a:xfrm>
            <a:off x="0" y="-414671"/>
            <a:ext cx="5743183" cy="7679070"/>
            <a:chOff x="0" y="-414671"/>
            <a:chExt cx="5743183" cy="7679070"/>
          </a:xfrm>
          <a:solidFill>
            <a:srgbClr val="53AFC1"/>
          </a:solidFill>
        </p:grpSpPr>
        <p:sp>
          <p:nvSpPr>
            <p:cNvPr id="8" name="Partial Circle 7">
              <a:extLst>
                <a:ext uri="{FF2B5EF4-FFF2-40B4-BE49-F238E27FC236}">
                  <a16:creationId xmlns:a16="http://schemas.microsoft.com/office/drawing/2014/main" id="{2B5B46E2-7A2A-4F2B-BFC4-FE61E180D01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D85DF9EF-9242-4BEC-9241-1C67DBAB2D2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11" name="Text Placeholder 2">
            <a:extLst>
              <a:ext uri="{FF2B5EF4-FFF2-40B4-BE49-F238E27FC236}">
                <a16:creationId xmlns:a16="http://schemas.microsoft.com/office/drawing/2014/main" id="{F68BC398-1BD7-B449-91F2-048FF3B77185}"/>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Graphic 11">
            <a:extLst>
              <a:ext uri="{FF2B5EF4-FFF2-40B4-BE49-F238E27FC236}">
                <a16:creationId xmlns:a16="http://schemas.microsoft.com/office/drawing/2014/main" id="{28D06186-A039-A144-A143-FCB6303FF46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658192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accent5"/>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2537047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accent1"/>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1849643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rgbClr val="7C4982"/>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solidFill>
                <a:srgbClr val="CC9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lnSpc>
                <a:spcPct val="70000"/>
              </a:lnSpc>
              <a:defRPr sz="72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stStyle>
          <a:p>
            <a:pPr lvl="0"/>
            <a:r>
              <a:rPr lang="en-GB" dirty="0"/>
              <a:t>Click to edit Master text styles</a:t>
            </a:r>
          </a:p>
          <a:p>
            <a:pPr lvl="1"/>
            <a:r>
              <a:rPr lang="en-GB" dirty="0"/>
              <a:t>Second level</a:t>
            </a:r>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3865884"/>
            <a:ext cx="2771480" cy="2992116"/>
          </a:xfrm>
          <a:prstGeom prst="rect">
            <a:avLst/>
          </a:prstGeom>
        </p:spPr>
      </p:pic>
    </p:spTree>
    <p:extLst>
      <p:ext uri="{BB962C8B-B14F-4D97-AF65-F5344CB8AC3E}">
        <p14:creationId xmlns:p14="http://schemas.microsoft.com/office/powerpoint/2010/main" val="2409942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tx1">
              <a:lumMod val="20000"/>
              <a:lumOff val="80000"/>
            </a:schemeClr>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Graphic 10">
            <a:extLst>
              <a:ext uri="{FF2B5EF4-FFF2-40B4-BE49-F238E27FC236}">
                <a16:creationId xmlns:a16="http://schemas.microsoft.com/office/drawing/2014/main" id="{073F308A-82C5-46B8-8E18-6E0D17241A5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rot="5400000">
            <a:off x="110318" y="-110318"/>
            <a:ext cx="2771480" cy="2992116"/>
          </a:xfrm>
          <a:prstGeom prst="rect">
            <a:avLst/>
          </a:prstGeom>
        </p:spPr>
      </p:pic>
    </p:spTree>
    <p:extLst>
      <p:ext uri="{BB962C8B-B14F-4D97-AF65-F5344CB8AC3E}">
        <p14:creationId xmlns:p14="http://schemas.microsoft.com/office/powerpoint/2010/main" val="22823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6BEBC2-0A38-8945-AF32-F1041167369C}"/>
              </a:ext>
            </a:extLst>
          </p:cNvPr>
          <p:cNvSpPr/>
          <p:nvPr userDrawn="1"/>
        </p:nvSpPr>
        <p:spPr>
          <a:xfrm>
            <a:off x="1" y="-1"/>
            <a:ext cx="12192000"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3E462A0-DA3C-4C01-9FAC-BE976738009E}"/>
              </a:ext>
            </a:extLst>
          </p:cNvPr>
          <p:cNvGrpSpPr/>
          <p:nvPr userDrawn="1"/>
        </p:nvGrpSpPr>
        <p:grpSpPr>
          <a:xfrm>
            <a:off x="0" y="-414671"/>
            <a:ext cx="5743183" cy="7679070"/>
            <a:chOff x="0" y="-414671"/>
            <a:chExt cx="5743183" cy="7679070"/>
          </a:xfrm>
          <a:solidFill>
            <a:schemeClr val="bg1"/>
          </a:solidFill>
        </p:grpSpPr>
        <p:sp>
          <p:nvSpPr>
            <p:cNvPr id="10" name="Partial Circle 9">
              <a:extLst>
                <a:ext uri="{FF2B5EF4-FFF2-40B4-BE49-F238E27FC236}">
                  <a16:creationId xmlns:a16="http://schemas.microsoft.com/office/drawing/2014/main" id="{2751A6C4-5D81-4913-A091-3E58E27A2FEA}"/>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ectangle 10">
              <a:extLst>
                <a:ext uri="{FF2B5EF4-FFF2-40B4-BE49-F238E27FC236}">
                  <a16:creationId xmlns:a16="http://schemas.microsoft.com/office/drawing/2014/main" id="{BE0BA99E-A14E-49BB-A3F0-1DFEA9D0D97A}"/>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solidFill>
                  <a:schemeClr val="bg1"/>
                </a:solidFill>
              </a:defRPr>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Graphic 5">
            <a:extLst>
              <a:ext uri="{FF2B5EF4-FFF2-40B4-BE49-F238E27FC236}">
                <a16:creationId xmlns:a16="http://schemas.microsoft.com/office/drawing/2014/main" id="{B66453B8-2532-4749-A5D0-DFE72930814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2497" b="53112"/>
          <a:stretch/>
        </p:blipFill>
        <p:spPr>
          <a:xfrm>
            <a:off x="0" y="2822327"/>
            <a:ext cx="4349575" cy="4035670"/>
          </a:xfrm>
          <a:prstGeom prst="rect">
            <a:avLst/>
          </a:prstGeom>
        </p:spPr>
      </p:pic>
    </p:spTree>
    <p:extLst>
      <p:ext uri="{BB962C8B-B14F-4D97-AF65-F5344CB8AC3E}">
        <p14:creationId xmlns:p14="http://schemas.microsoft.com/office/powerpoint/2010/main" val="146879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hart outside school">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999179" y="1037167"/>
            <a:ext cx="11010792" cy="5032395"/>
          </a:xfrm>
        </p:spPr>
        <p:txBody>
          <a:bodyPr/>
          <a:lstStyle/>
          <a:p>
            <a:endParaRPr lang="en-GB" dirty="0"/>
          </a:p>
        </p:txBody>
      </p:sp>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26727"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2" name="Text Placeholder 17">
            <a:extLst>
              <a:ext uri="{FF2B5EF4-FFF2-40B4-BE49-F238E27FC236}">
                <a16:creationId xmlns:a16="http://schemas.microsoft.com/office/drawing/2014/main" id="{56B5E03D-1590-42ED-A0F7-ED60810BC922}"/>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7CED2FD6-2934-49BD-A062-5015486D1C19}"/>
              </a:ext>
            </a:extLst>
          </p:cNvPr>
          <p:cNvCxnSpPr/>
          <p:nvPr userDrawn="1"/>
        </p:nvCxnSpPr>
        <p:spPr>
          <a:xfrm>
            <a:off x="436005" y="1144514"/>
            <a:ext cx="0" cy="36636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A40CC5-45E3-453A-AF58-CF8EA51468AF}"/>
              </a:ext>
            </a:extLst>
          </p:cNvPr>
          <p:cNvSpPr txBox="1"/>
          <p:nvPr userDrawn="1"/>
        </p:nvSpPr>
        <p:spPr>
          <a:xfrm>
            <a:off x="158039" y="1677409"/>
            <a:ext cx="523220" cy="2597865"/>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 (percentage doing</a:t>
            </a:r>
            <a:r>
              <a:rPr lang="en-GB" sz="1100" dirty="0">
                <a:solidFill>
                  <a:schemeClr val="accent5"/>
                </a:solidFill>
              </a:rPr>
              <a:t> </a:t>
            </a:r>
            <a:r>
              <a:rPr lang="en-GB" sz="1100" b="1" dirty="0">
                <a:solidFill>
                  <a:schemeClr val="accent5"/>
                </a:solidFill>
              </a:rPr>
              <a:t>30 mins </a:t>
            </a:r>
            <a:r>
              <a:rPr lang="en-GB" sz="1100" dirty="0"/>
              <a:t>a day)</a:t>
            </a:r>
          </a:p>
        </p:txBody>
      </p:sp>
      <p:grpSp>
        <p:nvGrpSpPr>
          <p:cNvPr id="15" name="Group 14">
            <a:extLst>
              <a:ext uri="{FF2B5EF4-FFF2-40B4-BE49-F238E27FC236}">
                <a16:creationId xmlns:a16="http://schemas.microsoft.com/office/drawing/2014/main" id="{997E9EB4-0A5D-4D42-B982-715CFA855EBA}"/>
              </a:ext>
            </a:extLst>
          </p:cNvPr>
          <p:cNvGrpSpPr/>
          <p:nvPr userDrawn="1"/>
        </p:nvGrpSpPr>
        <p:grpSpPr>
          <a:xfrm>
            <a:off x="9743874" y="120543"/>
            <a:ext cx="2265564" cy="1391692"/>
            <a:chOff x="9648191" y="193349"/>
            <a:chExt cx="2265564" cy="1391692"/>
          </a:xfrm>
        </p:grpSpPr>
        <p:sp>
          <p:nvSpPr>
            <p:cNvPr id="16" name="TextBox 15">
              <a:extLst>
                <a:ext uri="{FF2B5EF4-FFF2-40B4-BE49-F238E27FC236}">
                  <a16:creationId xmlns:a16="http://schemas.microsoft.com/office/drawing/2014/main" id="{AE61ECEF-127A-4F2A-BF4E-B1BD83CC1596}"/>
                </a:ext>
              </a:extLst>
            </p:cNvPr>
            <p:cNvSpPr txBox="1"/>
            <p:nvPr/>
          </p:nvSpPr>
          <p:spPr>
            <a:xfrm>
              <a:off x="10466900" y="645113"/>
              <a:ext cx="966931"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At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17" name="TextBox 16">
              <a:extLst>
                <a:ext uri="{FF2B5EF4-FFF2-40B4-BE49-F238E27FC236}">
                  <a16:creationId xmlns:a16="http://schemas.microsoft.com/office/drawing/2014/main" id="{FBB61491-AF57-4585-84B1-3A2355B53621}"/>
                </a:ext>
              </a:extLst>
            </p:cNvPr>
            <p:cNvSpPr txBox="1"/>
            <p:nvPr/>
          </p:nvSpPr>
          <p:spPr>
            <a:xfrm>
              <a:off x="10281966" y="218393"/>
              <a:ext cx="1162498"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Everywhere</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18" name="TextBox 17">
              <a:extLst>
                <a:ext uri="{FF2B5EF4-FFF2-40B4-BE49-F238E27FC236}">
                  <a16:creationId xmlns:a16="http://schemas.microsoft.com/office/drawing/2014/main" id="{66947A0E-863B-4611-8689-CB0257D4A49A}"/>
                </a:ext>
              </a:extLst>
            </p:cNvPr>
            <p:cNvSpPr txBox="1"/>
            <p:nvPr/>
          </p:nvSpPr>
          <p:spPr>
            <a:xfrm>
              <a:off x="9648191" y="993317"/>
              <a:ext cx="1806906" cy="584775"/>
            </a:xfrm>
            <a:prstGeom prst="rect">
              <a:avLst/>
            </a:prstGeom>
            <a:noFill/>
          </p:spPr>
          <p:txBody>
            <a:bodyPr wrap="none" rtlCol="0">
              <a:spAutoFit/>
            </a:bodyPr>
            <a:lstStyle/>
            <a:p>
              <a:pPr algn="r"/>
              <a:r>
                <a:rPr lang="en-GB" sz="3200" dirty="0">
                  <a:solidFill>
                    <a:srgbClr val="54B0C3"/>
                  </a:solidFill>
                  <a:latin typeface="Angsana New" panose="02020603050405020304" pitchFamily="18" charset="-34"/>
                  <a:cs typeface="Angsana New" panose="02020603050405020304" pitchFamily="18" charset="-34"/>
                </a:rPr>
                <a:t>Outside school</a:t>
              </a:r>
              <a:endParaRPr lang="en-US" sz="3200" dirty="0">
                <a:solidFill>
                  <a:srgbClr val="54B0C3"/>
                </a:solidFill>
                <a:latin typeface="Angsana New" panose="02020603050405020304" pitchFamily="18" charset="-34"/>
                <a:cs typeface="Angsana New" panose="02020603050405020304" pitchFamily="18" charset="-34"/>
              </a:endParaRPr>
            </a:p>
          </p:txBody>
        </p:sp>
        <p:pic>
          <p:nvPicPr>
            <p:cNvPr id="19" name="Picture 18">
              <a:extLst>
                <a:ext uri="{FF2B5EF4-FFF2-40B4-BE49-F238E27FC236}">
                  <a16:creationId xmlns:a16="http://schemas.microsoft.com/office/drawing/2014/main" id="{C99C5979-83F9-4DA1-A0C5-93F7400C391A}"/>
                </a:ext>
              </a:extLst>
            </p:cNvPr>
            <p:cNvPicPr>
              <a:picLocks noChangeAspect="1"/>
            </p:cNvPicPr>
            <p:nvPr/>
          </p:nvPicPr>
          <p:blipFill>
            <a:blip r:embed="rId2"/>
            <a:stretch>
              <a:fillRect/>
            </a:stretch>
          </p:blipFill>
          <p:spPr>
            <a:xfrm>
              <a:off x="11399523" y="193349"/>
              <a:ext cx="514232" cy="1391692"/>
            </a:xfrm>
            <a:prstGeom prst="rect">
              <a:avLst/>
            </a:prstGeom>
          </p:spPr>
        </p:pic>
      </p:grpSp>
    </p:spTree>
    <p:extLst>
      <p:ext uri="{BB962C8B-B14F-4D97-AF65-F5344CB8AC3E}">
        <p14:creationId xmlns:p14="http://schemas.microsoft.com/office/powerpoint/2010/main" val="1033895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DD237C6-71D4-4DE8-9FCE-14592583EE4D}"/>
              </a:ext>
            </a:extLst>
          </p:cNvPr>
          <p:cNvGrpSpPr/>
          <p:nvPr userDrawn="1"/>
        </p:nvGrpSpPr>
        <p:grpSpPr>
          <a:xfrm>
            <a:off x="0" y="-414671"/>
            <a:ext cx="5743183" cy="7679070"/>
            <a:chOff x="0" y="-414671"/>
            <a:chExt cx="5743183" cy="7679070"/>
          </a:xfrm>
          <a:solidFill>
            <a:schemeClr val="tx2"/>
          </a:solidFill>
        </p:grpSpPr>
        <p:sp>
          <p:nvSpPr>
            <p:cNvPr id="9" name="Partial Circle 8">
              <a:extLst>
                <a:ext uri="{FF2B5EF4-FFF2-40B4-BE49-F238E27FC236}">
                  <a16:creationId xmlns:a16="http://schemas.microsoft.com/office/drawing/2014/main" id="{669963A1-0F6B-4D80-88A1-EF8F2A001852}"/>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61658F4C-31A4-496E-8416-190823E2A6FC}"/>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400050" y="365125"/>
            <a:ext cx="10953750" cy="805649"/>
          </a:xfrm>
          <a:prstGeom prst="rect">
            <a:avLst/>
          </a:prstGeom>
        </p:spPr>
        <p:txBody>
          <a:bodyPr/>
          <a:lstStyle>
            <a:lvl1pPr>
              <a:defRPr sz="5600"/>
            </a:lvl1pPr>
          </a:lstStyle>
          <a:p>
            <a:r>
              <a:rPr lang="en-GB" dirty="0"/>
              <a:t>Click to edit Master title style</a:t>
            </a:r>
            <a:endParaRPr lang="en-US" dirty="0"/>
          </a:p>
        </p:txBody>
      </p:sp>
      <p:sp>
        <p:nvSpPr>
          <p:cNvPr id="11" name="Text Placeholder 2">
            <a:extLst>
              <a:ext uri="{FF2B5EF4-FFF2-40B4-BE49-F238E27FC236}">
                <a16:creationId xmlns:a16="http://schemas.microsoft.com/office/drawing/2014/main" id="{F68BC398-1BD7-B449-91F2-048FF3B77185}"/>
              </a:ext>
            </a:extLst>
          </p:cNvPr>
          <p:cNvSpPr>
            <a:spLocks noGrp="1"/>
          </p:cNvSpPr>
          <p:nvPr>
            <p:ph idx="10"/>
          </p:nvPr>
        </p:nvSpPr>
        <p:spPr>
          <a:xfrm>
            <a:off x="400050" y="1273323"/>
            <a:ext cx="6675868" cy="51400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Graphic 11">
            <a:extLst>
              <a:ext uri="{FF2B5EF4-FFF2-40B4-BE49-F238E27FC236}">
                <a16:creationId xmlns:a16="http://schemas.microsoft.com/office/drawing/2014/main" id="{28D06186-A039-A144-A143-FCB6303FF46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
        <p:nvSpPr>
          <p:cNvPr id="6" name="Text Placeholder 2">
            <a:extLst>
              <a:ext uri="{FF2B5EF4-FFF2-40B4-BE49-F238E27FC236}">
                <a16:creationId xmlns:a16="http://schemas.microsoft.com/office/drawing/2014/main" id="{7CF346DD-D2FC-4F25-902D-A376732EE256}"/>
              </a:ext>
            </a:extLst>
          </p:cNvPr>
          <p:cNvSpPr>
            <a:spLocks noGrp="1"/>
          </p:cNvSpPr>
          <p:nvPr>
            <p:ph idx="11"/>
          </p:nvPr>
        </p:nvSpPr>
        <p:spPr>
          <a:xfrm>
            <a:off x="7075918" y="1273323"/>
            <a:ext cx="4435267" cy="51400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60873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6BEBC2-0A38-8945-AF32-F1041167369C}"/>
              </a:ext>
            </a:extLst>
          </p:cNvPr>
          <p:cNvSpPr/>
          <p:nvPr userDrawn="1"/>
        </p:nvSpPr>
        <p:spPr>
          <a:xfrm>
            <a:off x="1" y="-1"/>
            <a:ext cx="12192000" cy="6858001"/>
          </a:xfrm>
          <a:prstGeom prst="rect">
            <a:avLst/>
          </a:prstGeom>
          <a:solidFill>
            <a:schemeClr val="tx1">
              <a:alpha val="104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5F2E0AB4-F90B-44CD-8926-98D3CF701365}"/>
              </a:ext>
            </a:extLst>
          </p:cNvPr>
          <p:cNvGrpSpPr/>
          <p:nvPr userDrawn="1"/>
        </p:nvGrpSpPr>
        <p:grpSpPr>
          <a:xfrm>
            <a:off x="0" y="-414671"/>
            <a:ext cx="5743183" cy="7679070"/>
            <a:chOff x="0" y="-414671"/>
            <a:chExt cx="5743183" cy="7679070"/>
          </a:xfrm>
          <a:solidFill>
            <a:schemeClr val="bg1"/>
          </a:solidFill>
        </p:grpSpPr>
        <p:sp>
          <p:nvSpPr>
            <p:cNvPr id="10" name="Partial Circle 9">
              <a:extLst>
                <a:ext uri="{FF2B5EF4-FFF2-40B4-BE49-F238E27FC236}">
                  <a16:creationId xmlns:a16="http://schemas.microsoft.com/office/drawing/2014/main" id="{5336B301-C1E9-4B9F-AF54-F8E83A736A8B}"/>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ectangle 10">
              <a:extLst>
                <a:ext uri="{FF2B5EF4-FFF2-40B4-BE49-F238E27FC236}">
                  <a16:creationId xmlns:a16="http://schemas.microsoft.com/office/drawing/2014/main" id="{20C23CE2-5FA1-4B97-8CA6-3EDF7C5896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solidFill>
                  <a:schemeClr val="tx1"/>
                </a:solidFill>
              </a:defRPr>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Graphic 5">
            <a:extLst>
              <a:ext uri="{FF2B5EF4-FFF2-40B4-BE49-F238E27FC236}">
                <a16:creationId xmlns:a16="http://schemas.microsoft.com/office/drawing/2014/main" id="{17666D35-2B28-4FFA-B5AB-67C0E712668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2497" b="53112"/>
          <a:stretch/>
        </p:blipFill>
        <p:spPr>
          <a:xfrm>
            <a:off x="0" y="2822327"/>
            <a:ext cx="4349575" cy="4035670"/>
          </a:xfrm>
          <a:prstGeom prst="rect">
            <a:avLst/>
          </a:prstGeom>
        </p:spPr>
      </p:pic>
    </p:spTree>
    <p:extLst>
      <p:ext uri="{BB962C8B-B14F-4D97-AF65-F5344CB8AC3E}">
        <p14:creationId xmlns:p14="http://schemas.microsoft.com/office/powerpoint/2010/main" val="3798912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single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1804652"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5" name="Text Placeholder 17">
            <a:extLst>
              <a:ext uri="{FF2B5EF4-FFF2-40B4-BE49-F238E27FC236}">
                <a16:creationId xmlns:a16="http://schemas.microsoft.com/office/drawing/2014/main" id="{DDE49D2A-E42F-4B39-9281-4686408DD48A}"/>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0187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harts everywhe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0528746"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6" name="Chart Placeholder 2">
            <a:extLst>
              <a:ext uri="{FF2B5EF4-FFF2-40B4-BE49-F238E27FC236}">
                <a16:creationId xmlns:a16="http://schemas.microsoft.com/office/drawing/2014/main" id="{060E5EEA-2BDC-4C1D-9E35-F61F5E06FC49}"/>
              </a:ext>
            </a:extLst>
          </p:cNvPr>
          <p:cNvSpPr>
            <a:spLocks noGrp="1"/>
          </p:cNvSpPr>
          <p:nvPr>
            <p:ph type="chart" sz="quarter" idx="13"/>
          </p:nvPr>
        </p:nvSpPr>
        <p:spPr>
          <a:xfrm>
            <a:off x="167080" y="5455992"/>
            <a:ext cx="4186918" cy="408347"/>
          </a:xfrm>
        </p:spPr>
        <p:txBody>
          <a:bodyPr/>
          <a:lstStyle/>
          <a:p>
            <a:endParaRPr lang="en-GB" dirty="0"/>
          </a:p>
        </p:txBody>
      </p:sp>
      <p:sp>
        <p:nvSpPr>
          <p:cNvPr id="14" name="Text Placeholder 17">
            <a:extLst>
              <a:ext uri="{FF2B5EF4-FFF2-40B4-BE49-F238E27FC236}">
                <a16:creationId xmlns:a16="http://schemas.microsoft.com/office/drawing/2014/main" id="{D79ED8E7-2058-478D-93A1-8D356432A7E5}"/>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
        <p:nvSpPr>
          <p:cNvPr id="21" name="Chart Placeholder 4">
            <a:extLst>
              <a:ext uri="{FF2B5EF4-FFF2-40B4-BE49-F238E27FC236}">
                <a16:creationId xmlns:a16="http://schemas.microsoft.com/office/drawing/2014/main" id="{F1BA3E4C-E1F7-4E25-8323-E2CDB8274DCB}"/>
              </a:ext>
            </a:extLst>
          </p:cNvPr>
          <p:cNvSpPr>
            <a:spLocks noGrp="1"/>
          </p:cNvSpPr>
          <p:nvPr>
            <p:ph type="chart" sz="quarter" idx="17"/>
          </p:nvPr>
        </p:nvSpPr>
        <p:spPr>
          <a:xfrm>
            <a:off x="704470" y="1360655"/>
            <a:ext cx="5543176" cy="4058177"/>
          </a:xfrm>
        </p:spPr>
        <p:txBody>
          <a:bodyPr/>
          <a:lstStyle/>
          <a:p>
            <a:endParaRPr lang="en-GB"/>
          </a:p>
        </p:txBody>
      </p:sp>
      <p:sp>
        <p:nvSpPr>
          <p:cNvPr id="22" name="Chart Placeholder 4">
            <a:extLst>
              <a:ext uri="{FF2B5EF4-FFF2-40B4-BE49-F238E27FC236}">
                <a16:creationId xmlns:a16="http://schemas.microsoft.com/office/drawing/2014/main" id="{DB05556E-E2BB-4F96-A1BA-C07C010B2725}"/>
              </a:ext>
            </a:extLst>
          </p:cNvPr>
          <p:cNvSpPr>
            <a:spLocks noGrp="1"/>
          </p:cNvSpPr>
          <p:nvPr>
            <p:ph type="chart" sz="quarter" idx="18"/>
          </p:nvPr>
        </p:nvSpPr>
        <p:spPr>
          <a:xfrm>
            <a:off x="6515382" y="1360655"/>
            <a:ext cx="5503055" cy="4058177"/>
          </a:xfrm>
        </p:spPr>
        <p:txBody>
          <a:bodyPr/>
          <a:lstStyle/>
          <a:p>
            <a:endParaRPr lang="en-GB" dirty="0"/>
          </a:p>
        </p:txBody>
      </p:sp>
      <p:cxnSp>
        <p:nvCxnSpPr>
          <p:cNvPr id="23" name="Straight Connector 22">
            <a:extLst>
              <a:ext uri="{FF2B5EF4-FFF2-40B4-BE49-F238E27FC236}">
                <a16:creationId xmlns:a16="http://schemas.microsoft.com/office/drawing/2014/main" id="{EF7102F8-1928-43E2-BC4C-51C0739167B9}"/>
              </a:ext>
            </a:extLst>
          </p:cNvPr>
          <p:cNvCxnSpPr>
            <a:cxnSpLocks/>
          </p:cNvCxnSpPr>
          <p:nvPr userDrawn="1"/>
        </p:nvCxnSpPr>
        <p:spPr>
          <a:xfrm>
            <a:off x="6381514" y="1560118"/>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499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charts everywhe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0654870"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6" name="Chart Placeholder 2">
            <a:extLst>
              <a:ext uri="{FF2B5EF4-FFF2-40B4-BE49-F238E27FC236}">
                <a16:creationId xmlns:a16="http://schemas.microsoft.com/office/drawing/2014/main" id="{060E5EEA-2BDC-4C1D-9E35-F61F5E06FC49}"/>
              </a:ext>
            </a:extLst>
          </p:cNvPr>
          <p:cNvSpPr>
            <a:spLocks noGrp="1"/>
          </p:cNvSpPr>
          <p:nvPr>
            <p:ph type="chart" sz="quarter" idx="13"/>
          </p:nvPr>
        </p:nvSpPr>
        <p:spPr>
          <a:xfrm>
            <a:off x="167080" y="5455992"/>
            <a:ext cx="4186918" cy="408347"/>
          </a:xfrm>
        </p:spPr>
        <p:txBody>
          <a:bodyPr/>
          <a:lstStyle/>
          <a:p>
            <a:endParaRPr lang="en-GB" dirty="0"/>
          </a:p>
        </p:txBody>
      </p:sp>
      <p:sp>
        <p:nvSpPr>
          <p:cNvPr id="14" name="Text Placeholder 17">
            <a:extLst>
              <a:ext uri="{FF2B5EF4-FFF2-40B4-BE49-F238E27FC236}">
                <a16:creationId xmlns:a16="http://schemas.microsoft.com/office/drawing/2014/main" id="{D79ED8E7-2058-478D-93A1-8D356432A7E5}"/>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
        <p:nvSpPr>
          <p:cNvPr id="21" name="Chart Placeholder 4">
            <a:extLst>
              <a:ext uri="{FF2B5EF4-FFF2-40B4-BE49-F238E27FC236}">
                <a16:creationId xmlns:a16="http://schemas.microsoft.com/office/drawing/2014/main" id="{F1BA3E4C-E1F7-4E25-8323-E2CDB8274DCB}"/>
              </a:ext>
            </a:extLst>
          </p:cNvPr>
          <p:cNvSpPr>
            <a:spLocks noGrp="1"/>
          </p:cNvSpPr>
          <p:nvPr>
            <p:ph type="chart" sz="quarter" idx="17"/>
          </p:nvPr>
        </p:nvSpPr>
        <p:spPr>
          <a:xfrm>
            <a:off x="205319" y="1081380"/>
            <a:ext cx="3867530" cy="4058177"/>
          </a:xfrm>
        </p:spPr>
        <p:txBody>
          <a:bodyPr/>
          <a:lstStyle/>
          <a:p>
            <a:endParaRPr lang="en-GB"/>
          </a:p>
        </p:txBody>
      </p:sp>
      <p:cxnSp>
        <p:nvCxnSpPr>
          <p:cNvPr id="23" name="Straight Connector 22">
            <a:extLst>
              <a:ext uri="{FF2B5EF4-FFF2-40B4-BE49-F238E27FC236}">
                <a16:creationId xmlns:a16="http://schemas.microsoft.com/office/drawing/2014/main" id="{EF7102F8-1928-43E2-BC4C-51C0739167B9}"/>
              </a:ext>
            </a:extLst>
          </p:cNvPr>
          <p:cNvCxnSpPr>
            <a:cxnSpLocks/>
          </p:cNvCxnSpPr>
          <p:nvPr userDrawn="1"/>
        </p:nvCxnSpPr>
        <p:spPr>
          <a:xfrm>
            <a:off x="4143652" y="1465525"/>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8" name="Chart Placeholder 4">
            <a:extLst>
              <a:ext uri="{FF2B5EF4-FFF2-40B4-BE49-F238E27FC236}">
                <a16:creationId xmlns:a16="http://schemas.microsoft.com/office/drawing/2014/main" id="{DFA04816-924C-4374-9CDD-FBDC16E7D987}"/>
              </a:ext>
            </a:extLst>
          </p:cNvPr>
          <p:cNvSpPr>
            <a:spLocks noGrp="1"/>
          </p:cNvSpPr>
          <p:nvPr>
            <p:ph type="chart" sz="quarter" idx="18"/>
          </p:nvPr>
        </p:nvSpPr>
        <p:spPr>
          <a:xfrm>
            <a:off x="4214456" y="1100072"/>
            <a:ext cx="3867530" cy="4058177"/>
          </a:xfrm>
        </p:spPr>
        <p:txBody>
          <a:bodyPr/>
          <a:lstStyle/>
          <a:p>
            <a:endParaRPr lang="en-GB"/>
          </a:p>
        </p:txBody>
      </p:sp>
      <p:cxnSp>
        <p:nvCxnSpPr>
          <p:cNvPr id="9" name="Straight Connector 8">
            <a:extLst>
              <a:ext uri="{FF2B5EF4-FFF2-40B4-BE49-F238E27FC236}">
                <a16:creationId xmlns:a16="http://schemas.microsoft.com/office/drawing/2014/main" id="{6374CAFE-69B1-4D06-AB5D-06BEA03C6561}"/>
              </a:ext>
            </a:extLst>
          </p:cNvPr>
          <p:cNvCxnSpPr>
            <a:cxnSpLocks/>
          </p:cNvCxnSpPr>
          <p:nvPr userDrawn="1"/>
        </p:nvCxnSpPr>
        <p:spPr>
          <a:xfrm>
            <a:off x="8152789" y="1484217"/>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10" name="Chart Placeholder 4">
            <a:extLst>
              <a:ext uri="{FF2B5EF4-FFF2-40B4-BE49-F238E27FC236}">
                <a16:creationId xmlns:a16="http://schemas.microsoft.com/office/drawing/2014/main" id="{96F66765-D1C9-42C4-8DE3-3CB093BA392F}"/>
              </a:ext>
            </a:extLst>
          </p:cNvPr>
          <p:cNvSpPr>
            <a:spLocks noGrp="1"/>
          </p:cNvSpPr>
          <p:nvPr>
            <p:ph type="chart" sz="quarter" idx="19"/>
          </p:nvPr>
        </p:nvSpPr>
        <p:spPr>
          <a:xfrm>
            <a:off x="8223593" y="1100072"/>
            <a:ext cx="3867530" cy="4058177"/>
          </a:xfrm>
        </p:spPr>
        <p:txBody>
          <a:bodyPr/>
          <a:lstStyle/>
          <a:p>
            <a:endParaRPr lang="en-GB"/>
          </a:p>
        </p:txBody>
      </p:sp>
    </p:spTree>
    <p:extLst>
      <p:ext uri="{BB962C8B-B14F-4D97-AF65-F5344CB8AC3E}">
        <p14:creationId xmlns:p14="http://schemas.microsoft.com/office/powerpoint/2010/main" val="282496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2 chart in out school grey box">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11804652"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4" name="Chart Placeholder 4">
            <a:extLst>
              <a:ext uri="{FF2B5EF4-FFF2-40B4-BE49-F238E27FC236}">
                <a16:creationId xmlns:a16="http://schemas.microsoft.com/office/drawing/2014/main" id="{88200D1A-2363-4840-8CE2-EEEA8FC8A71D}"/>
              </a:ext>
            </a:extLst>
          </p:cNvPr>
          <p:cNvSpPr>
            <a:spLocks noGrp="1"/>
          </p:cNvSpPr>
          <p:nvPr>
            <p:ph type="chart" sz="quarter" idx="16"/>
          </p:nvPr>
        </p:nvSpPr>
        <p:spPr>
          <a:xfrm>
            <a:off x="640972" y="911855"/>
            <a:ext cx="5580000" cy="4971494"/>
          </a:xfrm>
        </p:spPr>
        <p:txBody>
          <a:bodyPr/>
          <a:lstStyle/>
          <a:p>
            <a:endParaRPr lang="en-GB"/>
          </a:p>
        </p:txBody>
      </p:sp>
      <p:sp>
        <p:nvSpPr>
          <p:cNvPr id="12" name="Chart Placeholder 4">
            <a:extLst>
              <a:ext uri="{FF2B5EF4-FFF2-40B4-BE49-F238E27FC236}">
                <a16:creationId xmlns:a16="http://schemas.microsoft.com/office/drawing/2014/main" id="{CE15FE55-F8BA-4477-B4EC-236D52095C65}"/>
              </a:ext>
            </a:extLst>
          </p:cNvPr>
          <p:cNvSpPr>
            <a:spLocks noGrp="1"/>
          </p:cNvSpPr>
          <p:nvPr>
            <p:ph type="chart" sz="quarter" idx="17"/>
          </p:nvPr>
        </p:nvSpPr>
        <p:spPr>
          <a:xfrm>
            <a:off x="6434208" y="911855"/>
            <a:ext cx="5580000" cy="4971494"/>
          </a:xfrm>
        </p:spPr>
        <p:txBody>
          <a:bodyPr/>
          <a:lstStyle/>
          <a:p>
            <a:endParaRPr lang="en-GB"/>
          </a:p>
        </p:txBody>
      </p:sp>
      <p:sp>
        <p:nvSpPr>
          <p:cNvPr id="15" name="Text Placeholder 17">
            <a:extLst>
              <a:ext uri="{FF2B5EF4-FFF2-40B4-BE49-F238E27FC236}">
                <a16:creationId xmlns:a16="http://schemas.microsoft.com/office/drawing/2014/main" id="{3A6755AB-6A8F-4DBA-970A-30DE948F732D}"/>
              </a:ext>
            </a:extLst>
          </p:cNvPr>
          <p:cNvSpPr>
            <a:spLocks noGrp="1"/>
          </p:cNvSpPr>
          <p:nvPr>
            <p:ph type="body" sz="quarter" idx="18"/>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cxnSp>
        <p:nvCxnSpPr>
          <p:cNvPr id="6" name="Straight Connector 5">
            <a:extLst>
              <a:ext uri="{FF2B5EF4-FFF2-40B4-BE49-F238E27FC236}">
                <a16:creationId xmlns:a16="http://schemas.microsoft.com/office/drawing/2014/main" id="{93383822-933D-47F3-B284-CA3F31A69D36}"/>
              </a:ext>
            </a:extLst>
          </p:cNvPr>
          <p:cNvCxnSpPr/>
          <p:nvPr userDrawn="1"/>
        </p:nvCxnSpPr>
        <p:spPr>
          <a:xfrm>
            <a:off x="436005" y="1144514"/>
            <a:ext cx="0" cy="36636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1084CF-0288-45DE-860F-AAB89FCD9935}"/>
              </a:ext>
            </a:extLst>
          </p:cNvPr>
          <p:cNvSpPr txBox="1"/>
          <p:nvPr userDrawn="1"/>
        </p:nvSpPr>
        <p:spPr>
          <a:xfrm>
            <a:off x="158039" y="1677409"/>
            <a:ext cx="523220" cy="2597865"/>
          </a:xfrm>
          <a:prstGeom prst="rect">
            <a:avLst/>
          </a:prstGeom>
          <a:solidFill>
            <a:schemeClr val="bg1"/>
          </a:solidFill>
        </p:spPr>
        <p:txBody>
          <a:bodyPr vert="vert270" wrap="square" rtlCol="0">
            <a:spAutoFit/>
          </a:bodyPr>
          <a:lstStyle/>
          <a:p>
            <a:pPr algn="ctr"/>
            <a:r>
              <a:rPr lang="en-GB" sz="1100" dirty="0"/>
              <a:t>Active level</a:t>
            </a:r>
          </a:p>
          <a:p>
            <a:pPr algn="ctr"/>
            <a:r>
              <a:rPr lang="en-GB" sz="1100" dirty="0"/>
              <a:t> (percentage doing</a:t>
            </a:r>
            <a:r>
              <a:rPr lang="en-GB" sz="1100" dirty="0">
                <a:solidFill>
                  <a:schemeClr val="accent5"/>
                </a:solidFill>
              </a:rPr>
              <a:t> </a:t>
            </a:r>
            <a:r>
              <a:rPr lang="en-GB" sz="1100" b="1" dirty="0">
                <a:solidFill>
                  <a:schemeClr val="accent5"/>
                </a:solidFill>
              </a:rPr>
              <a:t>30 mins </a:t>
            </a:r>
            <a:r>
              <a:rPr lang="en-GB" sz="1100" dirty="0"/>
              <a:t>a day)</a:t>
            </a:r>
          </a:p>
        </p:txBody>
      </p:sp>
      <p:cxnSp>
        <p:nvCxnSpPr>
          <p:cNvPr id="9" name="Straight Connector 8">
            <a:extLst>
              <a:ext uri="{FF2B5EF4-FFF2-40B4-BE49-F238E27FC236}">
                <a16:creationId xmlns:a16="http://schemas.microsoft.com/office/drawing/2014/main" id="{898C1F3B-EE17-4390-9A52-5CD897A315E3}"/>
              </a:ext>
            </a:extLst>
          </p:cNvPr>
          <p:cNvCxnSpPr>
            <a:cxnSpLocks/>
          </p:cNvCxnSpPr>
          <p:nvPr userDrawn="1"/>
        </p:nvCxnSpPr>
        <p:spPr>
          <a:xfrm>
            <a:off x="6322242" y="1560118"/>
            <a:ext cx="0" cy="3341741"/>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10" name="Rectangle 9">
            <a:extLst>
              <a:ext uri="{FF2B5EF4-FFF2-40B4-BE49-F238E27FC236}">
                <a16:creationId xmlns:a16="http://schemas.microsoft.com/office/drawing/2014/main" id="{3C65F843-9085-496B-BFD7-8319C912503A}"/>
              </a:ext>
            </a:extLst>
          </p:cNvPr>
          <p:cNvSpPr/>
          <p:nvPr userDrawn="1"/>
        </p:nvSpPr>
        <p:spPr>
          <a:xfrm>
            <a:off x="6550589" y="1563554"/>
            <a:ext cx="1764000" cy="26148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201E5AC-B904-4CBA-859B-69CB4F16A594}"/>
              </a:ext>
            </a:extLst>
          </p:cNvPr>
          <p:cNvSpPr/>
          <p:nvPr userDrawn="1"/>
        </p:nvSpPr>
        <p:spPr>
          <a:xfrm>
            <a:off x="4332000" y="1557498"/>
            <a:ext cx="1764000" cy="26148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144E1C5-E49D-4059-86BC-EECEB40CDF2C}"/>
              </a:ext>
            </a:extLst>
          </p:cNvPr>
          <p:cNvSpPr/>
          <p:nvPr userDrawn="1"/>
        </p:nvSpPr>
        <p:spPr>
          <a:xfrm>
            <a:off x="778354" y="1557498"/>
            <a:ext cx="1764000" cy="26148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D41C58E-FA9D-4838-8255-F425A185E232}"/>
              </a:ext>
            </a:extLst>
          </p:cNvPr>
          <p:cNvSpPr/>
          <p:nvPr userDrawn="1"/>
        </p:nvSpPr>
        <p:spPr>
          <a:xfrm>
            <a:off x="10106253" y="1563553"/>
            <a:ext cx="1764000" cy="26148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86AAA061-25B6-4147-8144-5A7DD397D3CE}"/>
              </a:ext>
            </a:extLst>
          </p:cNvPr>
          <p:cNvGrpSpPr/>
          <p:nvPr userDrawn="1"/>
        </p:nvGrpSpPr>
        <p:grpSpPr>
          <a:xfrm>
            <a:off x="9688835" y="124067"/>
            <a:ext cx="2321136" cy="1391688"/>
            <a:chOff x="5258526" y="2201759"/>
            <a:chExt cx="2321136" cy="1391688"/>
          </a:xfrm>
        </p:grpSpPr>
        <p:pic>
          <p:nvPicPr>
            <p:cNvPr id="18" name="Picture 17">
              <a:extLst>
                <a:ext uri="{FF2B5EF4-FFF2-40B4-BE49-F238E27FC236}">
                  <a16:creationId xmlns:a16="http://schemas.microsoft.com/office/drawing/2014/main" id="{9E299BCC-694F-4E4D-A5FD-6B7A33A0F5AA}"/>
                </a:ext>
              </a:extLst>
            </p:cNvPr>
            <p:cNvPicPr>
              <a:picLocks noChangeAspect="1"/>
            </p:cNvPicPr>
            <p:nvPr/>
          </p:nvPicPr>
          <p:blipFill>
            <a:blip r:embed="rId2"/>
            <a:stretch>
              <a:fillRect/>
            </a:stretch>
          </p:blipFill>
          <p:spPr>
            <a:xfrm>
              <a:off x="7065431" y="2201759"/>
              <a:ext cx="514231" cy="1391688"/>
            </a:xfrm>
            <a:prstGeom prst="rect">
              <a:avLst/>
            </a:prstGeom>
          </p:spPr>
        </p:pic>
        <p:sp>
          <p:nvSpPr>
            <p:cNvPr id="19" name="TextBox 18">
              <a:extLst>
                <a:ext uri="{FF2B5EF4-FFF2-40B4-BE49-F238E27FC236}">
                  <a16:creationId xmlns:a16="http://schemas.microsoft.com/office/drawing/2014/main" id="{014317DE-79E9-48E9-980B-145FF1EA7E76}"/>
                </a:ext>
              </a:extLst>
            </p:cNvPr>
            <p:cNvSpPr txBox="1"/>
            <p:nvPr/>
          </p:nvSpPr>
          <p:spPr>
            <a:xfrm>
              <a:off x="5811135" y="2568542"/>
              <a:ext cx="1233030" cy="584775"/>
            </a:xfrm>
            <a:prstGeom prst="rect">
              <a:avLst/>
            </a:prstGeom>
            <a:noFill/>
          </p:spPr>
          <p:txBody>
            <a:bodyPr wrap="none" rtlCol="0">
              <a:spAutoFit/>
            </a:bodyPr>
            <a:lstStyle/>
            <a:p>
              <a:pPr algn="r"/>
              <a:r>
                <a:rPr lang="en-GB" sz="3200" dirty="0">
                  <a:solidFill>
                    <a:srgbClr val="7C4982"/>
                  </a:solidFill>
                  <a:latin typeface="Angsana New" panose="02020603050405020304" pitchFamily="18" charset="-34"/>
                  <a:cs typeface="Angsana New" panose="02020603050405020304" pitchFamily="18" charset="-34"/>
                </a:rPr>
                <a:t>At school</a:t>
              </a:r>
              <a:endParaRPr lang="en-US" sz="3200" dirty="0">
                <a:solidFill>
                  <a:srgbClr val="7C4982"/>
                </a:solidFill>
                <a:latin typeface="Angsana New" panose="02020603050405020304" pitchFamily="18" charset="-34"/>
                <a:cs typeface="Angsana New" panose="02020603050405020304" pitchFamily="18" charset="-34"/>
              </a:endParaRPr>
            </a:p>
          </p:txBody>
        </p:sp>
        <p:sp>
          <p:nvSpPr>
            <p:cNvPr id="20" name="TextBox 19">
              <a:extLst>
                <a:ext uri="{FF2B5EF4-FFF2-40B4-BE49-F238E27FC236}">
                  <a16:creationId xmlns:a16="http://schemas.microsoft.com/office/drawing/2014/main" id="{C8713C56-54B9-41B1-9E0C-605633689E9E}"/>
                </a:ext>
              </a:extLst>
            </p:cNvPr>
            <p:cNvSpPr txBox="1"/>
            <p:nvPr/>
          </p:nvSpPr>
          <p:spPr>
            <a:xfrm>
              <a:off x="5892300" y="2258785"/>
              <a:ext cx="1162498"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Everywhere</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21" name="TextBox 20">
              <a:extLst>
                <a:ext uri="{FF2B5EF4-FFF2-40B4-BE49-F238E27FC236}">
                  <a16:creationId xmlns:a16="http://schemas.microsoft.com/office/drawing/2014/main" id="{AC339F15-5A0F-4B4F-809B-3660962BC22D}"/>
                </a:ext>
              </a:extLst>
            </p:cNvPr>
            <p:cNvSpPr txBox="1"/>
            <p:nvPr/>
          </p:nvSpPr>
          <p:spPr>
            <a:xfrm>
              <a:off x="5258526" y="2991177"/>
              <a:ext cx="1806905" cy="584775"/>
            </a:xfrm>
            <a:prstGeom prst="rect">
              <a:avLst/>
            </a:prstGeom>
            <a:noFill/>
          </p:spPr>
          <p:txBody>
            <a:bodyPr wrap="none" rtlCol="0">
              <a:spAutoFit/>
            </a:bodyPr>
            <a:lstStyle/>
            <a:p>
              <a:pPr algn="r"/>
              <a:r>
                <a:rPr lang="en-GB" sz="3200" dirty="0">
                  <a:solidFill>
                    <a:schemeClr val="accent6"/>
                  </a:solidFill>
                  <a:latin typeface="Angsana New" panose="02020603050405020304" pitchFamily="18" charset="-34"/>
                  <a:cs typeface="Angsana New" panose="02020603050405020304" pitchFamily="18" charset="-34"/>
                </a:rPr>
                <a:t>Outside school</a:t>
              </a:r>
              <a:endParaRPr lang="en-US" sz="3200" dirty="0">
                <a:solidFill>
                  <a:schemeClr val="accent6"/>
                </a:solidFill>
                <a:latin typeface="Angsana New" panose="02020603050405020304" pitchFamily="18" charset="-34"/>
                <a:cs typeface="Angsana New" panose="02020603050405020304" pitchFamily="18" charset="-34"/>
              </a:endParaRPr>
            </a:p>
          </p:txBody>
        </p:sp>
      </p:grpSp>
    </p:spTree>
    <p:extLst>
      <p:ext uri="{BB962C8B-B14F-4D97-AF65-F5344CB8AC3E}">
        <p14:creationId xmlns:p14="http://schemas.microsoft.com/office/powerpoint/2010/main" val="230384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harts everywhe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37360"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6" name="Chart Placeholder 2">
            <a:extLst>
              <a:ext uri="{FF2B5EF4-FFF2-40B4-BE49-F238E27FC236}">
                <a16:creationId xmlns:a16="http://schemas.microsoft.com/office/drawing/2014/main" id="{060E5EEA-2BDC-4C1D-9E35-F61F5E06FC49}"/>
              </a:ext>
            </a:extLst>
          </p:cNvPr>
          <p:cNvSpPr>
            <a:spLocks noGrp="1"/>
          </p:cNvSpPr>
          <p:nvPr>
            <p:ph type="chart" sz="quarter" idx="13"/>
          </p:nvPr>
        </p:nvSpPr>
        <p:spPr>
          <a:xfrm>
            <a:off x="167080" y="5455992"/>
            <a:ext cx="4186918" cy="408347"/>
          </a:xfrm>
        </p:spPr>
        <p:txBody>
          <a:bodyPr/>
          <a:lstStyle/>
          <a:p>
            <a:endParaRPr lang="en-GB" dirty="0"/>
          </a:p>
        </p:txBody>
      </p:sp>
      <p:sp>
        <p:nvSpPr>
          <p:cNvPr id="14" name="Text Placeholder 17">
            <a:extLst>
              <a:ext uri="{FF2B5EF4-FFF2-40B4-BE49-F238E27FC236}">
                <a16:creationId xmlns:a16="http://schemas.microsoft.com/office/drawing/2014/main" id="{D79ED8E7-2058-478D-93A1-8D356432A7E5}"/>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grpSp>
        <p:nvGrpSpPr>
          <p:cNvPr id="11" name="Group 10">
            <a:extLst>
              <a:ext uri="{FF2B5EF4-FFF2-40B4-BE49-F238E27FC236}">
                <a16:creationId xmlns:a16="http://schemas.microsoft.com/office/drawing/2014/main" id="{42A097B3-2184-4820-82BF-81915FC610AB}"/>
              </a:ext>
            </a:extLst>
          </p:cNvPr>
          <p:cNvGrpSpPr/>
          <p:nvPr userDrawn="1"/>
        </p:nvGrpSpPr>
        <p:grpSpPr>
          <a:xfrm>
            <a:off x="10053312" y="124067"/>
            <a:ext cx="1956659" cy="1400150"/>
            <a:chOff x="7435472" y="271130"/>
            <a:chExt cx="1956659" cy="1400150"/>
          </a:xfrm>
        </p:grpSpPr>
        <p:pic>
          <p:nvPicPr>
            <p:cNvPr id="12" name="Picture 11">
              <a:extLst>
                <a:ext uri="{FF2B5EF4-FFF2-40B4-BE49-F238E27FC236}">
                  <a16:creationId xmlns:a16="http://schemas.microsoft.com/office/drawing/2014/main" id="{D89400AB-49E9-42CF-8BFD-0D1D94C62DA7}"/>
                </a:ext>
              </a:extLst>
            </p:cNvPr>
            <p:cNvPicPr>
              <a:picLocks noChangeAspect="1"/>
            </p:cNvPicPr>
            <p:nvPr/>
          </p:nvPicPr>
          <p:blipFill>
            <a:blip r:embed="rId2"/>
            <a:stretch>
              <a:fillRect/>
            </a:stretch>
          </p:blipFill>
          <p:spPr>
            <a:xfrm>
              <a:off x="8877899" y="279589"/>
              <a:ext cx="514232" cy="1391691"/>
            </a:xfrm>
            <a:prstGeom prst="rect">
              <a:avLst/>
            </a:prstGeom>
          </p:spPr>
        </p:pic>
        <p:sp>
          <p:nvSpPr>
            <p:cNvPr id="13" name="Oval 12">
              <a:extLst>
                <a:ext uri="{FF2B5EF4-FFF2-40B4-BE49-F238E27FC236}">
                  <a16:creationId xmlns:a16="http://schemas.microsoft.com/office/drawing/2014/main" id="{6EE00B78-7EE2-4382-A54F-8B3402FADF4D}"/>
                </a:ext>
              </a:extLst>
            </p:cNvPr>
            <p:cNvSpPr/>
            <p:nvPr/>
          </p:nvSpPr>
          <p:spPr>
            <a:xfrm>
              <a:off x="9084219" y="851280"/>
              <a:ext cx="168095" cy="1863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80EC47F-F9E0-40A7-AA91-EB39088EBCB6}"/>
                </a:ext>
              </a:extLst>
            </p:cNvPr>
            <p:cNvSpPr txBox="1"/>
            <p:nvPr/>
          </p:nvSpPr>
          <p:spPr>
            <a:xfrm>
              <a:off x="7952228" y="697850"/>
              <a:ext cx="966931"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At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16" name="TextBox 15">
              <a:extLst>
                <a:ext uri="{FF2B5EF4-FFF2-40B4-BE49-F238E27FC236}">
                  <a16:creationId xmlns:a16="http://schemas.microsoft.com/office/drawing/2014/main" id="{AAAEBD2B-5F7E-4329-A72A-7EF0745E57CD}"/>
                </a:ext>
              </a:extLst>
            </p:cNvPr>
            <p:cNvSpPr txBox="1"/>
            <p:nvPr/>
          </p:nvSpPr>
          <p:spPr>
            <a:xfrm>
              <a:off x="7435472" y="271130"/>
              <a:ext cx="1494320" cy="584775"/>
            </a:xfrm>
            <a:prstGeom prst="rect">
              <a:avLst/>
            </a:prstGeom>
            <a:noFill/>
          </p:spPr>
          <p:txBody>
            <a:bodyPr wrap="none" rtlCol="0">
              <a:spAutoFit/>
            </a:bodyPr>
            <a:lstStyle/>
            <a:p>
              <a:pPr algn="r"/>
              <a:r>
                <a:rPr lang="en-GB" sz="3200" dirty="0">
                  <a:solidFill>
                    <a:schemeClr val="tx2"/>
                  </a:solidFill>
                  <a:latin typeface="Angsana New" panose="02020603050405020304" pitchFamily="18" charset="-34"/>
                  <a:cs typeface="Angsana New" panose="02020603050405020304" pitchFamily="18" charset="-34"/>
                </a:rPr>
                <a:t>Everywhere</a:t>
              </a:r>
              <a:endParaRPr lang="en-US" sz="3200" dirty="0">
                <a:solidFill>
                  <a:schemeClr val="tx2"/>
                </a:solidFill>
                <a:latin typeface="Angsana New" panose="02020603050405020304" pitchFamily="18" charset="-34"/>
                <a:cs typeface="Angsana New" panose="02020603050405020304" pitchFamily="18" charset="-34"/>
              </a:endParaRPr>
            </a:p>
          </p:txBody>
        </p:sp>
        <p:sp>
          <p:nvSpPr>
            <p:cNvPr id="17" name="TextBox 16">
              <a:extLst>
                <a:ext uri="{FF2B5EF4-FFF2-40B4-BE49-F238E27FC236}">
                  <a16:creationId xmlns:a16="http://schemas.microsoft.com/office/drawing/2014/main" id="{09E0FFAA-83B6-473B-967E-1DEF6A959EB1}"/>
                </a:ext>
              </a:extLst>
            </p:cNvPr>
            <p:cNvSpPr txBox="1"/>
            <p:nvPr/>
          </p:nvSpPr>
          <p:spPr>
            <a:xfrm>
              <a:off x="7547095" y="1046054"/>
              <a:ext cx="1393330"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Outside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grpSp>
      <p:sp>
        <p:nvSpPr>
          <p:cNvPr id="21" name="Chart Placeholder 4">
            <a:extLst>
              <a:ext uri="{FF2B5EF4-FFF2-40B4-BE49-F238E27FC236}">
                <a16:creationId xmlns:a16="http://schemas.microsoft.com/office/drawing/2014/main" id="{F1BA3E4C-E1F7-4E25-8323-E2CDB8274DCB}"/>
              </a:ext>
            </a:extLst>
          </p:cNvPr>
          <p:cNvSpPr>
            <a:spLocks noGrp="1"/>
          </p:cNvSpPr>
          <p:nvPr>
            <p:ph type="chart" sz="quarter" idx="17"/>
          </p:nvPr>
        </p:nvSpPr>
        <p:spPr>
          <a:xfrm>
            <a:off x="704470" y="1360655"/>
            <a:ext cx="5616000" cy="4058177"/>
          </a:xfrm>
        </p:spPr>
        <p:txBody>
          <a:bodyPr/>
          <a:lstStyle/>
          <a:p>
            <a:endParaRPr lang="en-GB"/>
          </a:p>
        </p:txBody>
      </p:sp>
      <p:sp>
        <p:nvSpPr>
          <p:cNvPr id="22" name="Chart Placeholder 4">
            <a:extLst>
              <a:ext uri="{FF2B5EF4-FFF2-40B4-BE49-F238E27FC236}">
                <a16:creationId xmlns:a16="http://schemas.microsoft.com/office/drawing/2014/main" id="{DB05556E-E2BB-4F96-A1BA-C07C010B2725}"/>
              </a:ext>
            </a:extLst>
          </p:cNvPr>
          <p:cNvSpPr>
            <a:spLocks noGrp="1"/>
          </p:cNvSpPr>
          <p:nvPr>
            <p:ph type="chart" sz="quarter" idx="18"/>
          </p:nvPr>
        </p:nvSpPr>
        <p:spPr>
          <a:xfrm>
            <a:off x="6438438" y="1360655"/>
            <a:ext cx="5580000" cy="4058177"/>
          </a:xfrm>
        </p:spPr>
        <p:txBody>
          <a:bodyPr/>
          <a:lstStyle/>
          <a:p>
            <a:endParaRPr lang="en-GB"/>
          </a:p>
        </p:txBody>
      </p:sp>
      <p:cxnSp>
        <p:nvCxnSpPr>
          <p:cNvPr id="23" name="Straight Connector 22">
            <a:extLst>
              <a:ext uri="{FF2B5EF4-FFF2-40B4-BE49-F238E27FC236}">
                <a16:creationId xmlns:a16="http://schemas.microsoft.com/office/drawing/2014/main" id="{EF7102F8-1928-43E2-BC4C-51C0739167B9}"/>
              </a:ext>
            </a:extLst>
          </p:cNvPr>
          <p:cNvCxnSpPr>
            <a:cxnSpLocks/>
          </p:cNvCxnSpPr>
          <p:nvPr userDrawn="1"/>
        </p:nvCxnSpPr>
        <p:spPr>
          <a:xfrm>
            <a:off x="6381514" y="1560118"/>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6785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harts at schoo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37360"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14" name="Text Placeholder 17">
            <a:extLst>
              <a:ext uri="{FF2B5EF4-FFF2-40B4-BE49-F238E27FC236}">
                <a16:creationId xmlns:a16="http://schemas.microsoft.com/office/drawing/2014/main" id="{D79ED8E7-2058-478D-93A1-8D356432A7E5}"/>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grpSp>
        <p:nvGrpSpPr>
          <p:cNvPr id="18" name="Group 17">
            <a:extLst>
              <a:ext uri="{FF2B5EF4-FFF2-40B4-BE49-F238E27FC236}">
                <a16:creationId xmlns:a16="http://schemas.microsoft.com/office/drawing/2014/main" id="{A99D9E3F-59C5-4B0C-B89F-9F6E876EB265}"/>
              </a:ext>
            </a:extLst>
          </p:cNvPr>
          <p:cNvGrpSpPr/>
          <p:nvPr userDrawn="1"/>
        </p:nvGrpSpPr>
        <p:grpSpPr>
          <a:xfrm>
            <a:off x="10091632" y="124067"/>
            <a:ext cx="1917806" cy="1391688"/>
            <a:chOff x="3385237" y="317776"/>
            <a:chExt cx="1917806" cy="1391688"/>
          </a:xfrm>
        </p:grpSpPr>
        <p:grpSp>
          <p:nvGrpSpPr>
            <p:cNvPr id="19" name="Group 18">
              <a:extLst>
                <a:ext uri="{FF2B5EF4-FFF2-40B4-BE49-F238E27FC236}">
                  <a16:creationId xmlns:a16="http://schemas.microsoft.com/office/drawing/2014/main" id="{BB07F553-43F6-49F2-AE34-02DD8C0A23BB}"/>
                </a:ext>
              </a:extLst>
            </p:cNvPr>
            <p:cNvGrpSpPr/>
            <p:nvPr/>
          </p:nvGrpSpPr>
          <p:grpSpPr>
            <a:xfrm>
              <a:off x="3385237" y="352608"/>
              <a:ext cx="1393330" cy="1279121"/>
              <a:chOff x="7547095" y="345561"/>
              <a:chExt cx="1393330" cy="1279121"/>
            </a:xfrm>
          </p:grpSpPr>
          <p:sp>
            <p:nvSpPr>
              <p:cNvPr id="21" name="TextBox 20">
                <a:extLst>
                  <a:ext uri="{FF2B5EF4-FFF2-40B4-BE49-F238E27FC236}">
                    <a16:creationId xmlns:a16="http://schemas.microsoft.com/office/drawing/2014/main" id="{8964C156-CC5E-43BB-8C91-F0BB4C8DF62B}"/>
                  </a:ext>
                </a:extLst>
              </p:cNvPr>
              <p:cNvSpPr txBox="1"/>
              <p:nvPr/>
            </p:nvSpPr>
            <p:spPr>
              <a:xfrm>
                <a:off x="7686129" y="655318"/>
                <a:ext cx="1233030" cy="584775"/>
              </a:xfrm>
              <a:prstGeom prst="rect">
                <a:avLst/>
              </a:prstGeom>
              <a:noFill/>
            </p:spPr>
            <p:txBody>
              <a:bodyPr wrap="none" rtlCol="0">
                <a:spAutoFit/>
              </a:bodyPr>
              <a:lstStyle/>
              <a:p>
                <a:pPr algn="r"/>
                <a:r>
                  <a:rPr lang="en-GB" sz="3200" dirty="0">
                    <a:solidFill>
                      <a:srgbClr val="7C4982"/>
                    </a:solidFill>
                    <a:latin typeface="Angsana New" panose="02020603050405020304" pitchFamily="18" charset="-34"/>
                    <a:cs typeface="Angsana New" panose="02020603050405020304" pitchFamily="18" charset="-34"/>
                  </a:rPr>
                  <a:t>At school</a:t>
                </a:r>
                <a:endParaRPr lang="en-US" sz="3200" dirty="0">
                  <a:solidFill>
                    <a:srgbClr val="7C4982"/>
                  </a:solidFill>
                  <a:latin typeface="Angsana New" panose="02020603050405020304" pitchFamily="18" charset="-34"/>
                  <a:cs typeface="Angsana New" panose="02020603050405020304" pitchFamily="18" charset="-34"/>
                </a:endParaRPr>
              </a:p>
            </p:txBody>
          </p:sp>
          <p:sp>
            <p:nvSpPr>
              <p:cNvPr id="22" name="TextBox 21">
                <a:extLst>
                  <a:ext uri="{FF2B5EF4-FFF2-40B4-BE49-F238E27FC236}">
                    <a16:creationId xmlns:a16="http://schemas.microsoft.com/office/drawing/2014/main" id="{4F09F0B7-D822-401E-BF97-A019E12D816D}"/>
                  </a:ext>
                </a:extLst>
              </p:cNvPr>
              <p:cNvSpPr txBox="1"/>
              <p:nvPr/>
            </p:nvSpPr>
            <p:spPr>
              <a:xfrm>
                <a:off x="7767294" y="345561"/>
                <a:ext cx="1162498"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Everywhere</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sp>
            <p:nvSpPr>
              <p:cNvPr id="23" name="TextBox 22">
                <a:extLst>
                  <a:ext uri="{FF2B5EF4-FFF2-40B4-BE49-F238E27FC236}">
                    <a16:creationId xmlns:a16="http://schemas.microsoft.com/office/drawing/2014/main" id="{A7BC9617-87F6-4554-B99E-23510AB18F98}"/>
                  </a:ext>
                </a:extLst>
              </p:cNvPr>
              <p:cNvSpPr txBox="1"/>
              <p:nvPr/>
            </p:nvSpPr>
            <p:spPr>
              <a:xfrm>
                <a:off x="7547095" y="1163017"/>
                <a:ext cx="1393330" cy="461665"/>
              </a:xfrm>
              <a:prstGeom prst="rect">
                <a:avLst/>
              </a:prstGeom>
              <a:noFill/>
            </p:spPr>
            <p:txBody>
              <a:bodyPr wrap="none" rtlCol="0">
                <a:spAutoFit/>
              </a:bodyPr>
              <a:lstStyle/>
              <a:p>
                <a:pPr algn="r"/>
                <a:r>
                  <a:rPr lang="en-GB" sz="2400" dirty="0">
                    <a:solidFill>
                      <a:schemeClr val="tx1">
                        <a:lumMod val="20000"/>
                        <a:lumOff val="80000"/>
                      </a:schemeClr>
                    </a:solidFill>
                    <a:latin typeface="Angsana New" panose="02020603050405020304" pitchFamily="18" charset="-34"/>
                    <a:cs typeface="Angsana New" panose="02020603050405020304" pitchFamily="18" charset="-34"/>
                  </a:rPr>
                  <a:t>Outside school</a:t>
                </a:r>
                <a:endParaRPr lang="en-US" sz="2400" dirty="0">
                  <a:solidFill>
                    <a:schemeClr val="tx1">
                      <a:lumMod val="20000"/>
                      <a:lumOff val="80000"/>
                    </a:schemeClr>
                  </a:solidFill>
                  <a:latin typeface="Angsana New" panose="02020603050405020304" pitchFamily="18" charset="-34"/>
                  <a:cs typeface="Angsana New" panose="02020603050405020304" pitchFamily="18" charset="-34"/>
                </a:endParaRPr>
              </a:p>
            </p:txBody>
          </p:sp>
        </p:grpSp>
        <p:pic>
          <p:nvPicPr>
            <p:cNvPr id="20" name="Picture 19">
              <a:extLst>
                <a:ext uri="{FF2B5EF4-FFF2-40B4-BE49-F238E27FC236}">
                  <a16:creationId xmlns:a16="http://schemas.microsoft.com/office/drawing/2014/main" id="{F79D70C2-6DB7-4CB0-BA26-1644B2DFB799}"/>
                </a:ext>
              </a:extLst>
            </p:cNvPr>
            <p:cNvPicPr>
              <a:picLocks noChangeAspect="1"/>
            </p:cNvPicPr>
            <p:nvPr/>
          </p:nvPicPr>
          <p:blipFill>
            <a:blip r:embed="rId2"/>
            <a:stretch>
              <a:fillRect/>
            </a:stretch>
          </p:blipFill>
          <p:spPr>
            <a:xfrm>
              <a:off x="4788812" y="317776"/>
              <a:ext cx="514231" cy="1391688"/>
            </a:xfrm>
            <a:prstGeom prst="rect">
              <a:avLst/>
            </a:prstGeom>
          </p:spPr>
        </p:pic>
      </p:grpSp>
      <p:cxnSp>
        <p:nvCxnSpPr>
          <p:cNvPr id="24" name="Straight Connector 23">
            <a:extLst>
              <a:ext uri="{FF2B5EF4-FFF2-40B4-BE49-F238E27FC236}">
                <a16:creationId xmlns:a16="http://schemas.microsoft.com/office/drawing/2014/main" id="{EC947047-B638-44E2-99C5-DB8EAD5F39C1}"/>
              </a:ext>
            </a:extLst>
          </p:cNvPr>
          <p:cNvCxnSpPr>
            <a:cxnSpLocks/>
          </p:cNvCxnSpPr>
          <p:nvPr userDrawn="1"/>
        </p:nvCxnSpPr>
        <p:spPr>
          <a:xfrm>
            <a:off x="6381514" y="1560118"/>
            <a:ext cx="0" cy="2938669"/>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25" name="Chart Placeholder 2">
            <a:extLst>
              <a:ext uri="{FF2B5EF4-FFF2-40B4-BE49-F238E27FC236}">
                <a16:creationId xmlns:a16="http://schemas.microsoft.com/office/drawing/2014/main" id="{2C39D000-9893-4132-AE8C-D39DECB9092B}"/>
              </a:ext>
            </a:extLst>
          </p:cNvPr>
          <p:cNvSpPr>
            <a:spLocks noGrp="1"/>
          </p:cNvSpPr>
          <p:nvPr>
            <p:ph type="chart" sz="quarter" idx="13"/>
          </p:nvPr>
        </p:nvSpPr>
        <p:spPr>
          <a:xfrm>
            <a:off x="167080" y="5455992"/>
            <a:ext cx="4186918" cy="408347"/>
          </a:xfrm>
        </p:spPr>
        <p:txBody>
          <a:bodyPr/>
          <a:lstStyle/>
          <a:p>
            <a:endParaRPr lang="en-GB" dirty="0"/>
          </a:p>
        </p:txBody>
      </p:sp>
      <p:sp>
        <p:nvSpPr>
          <p:cNvPr id="26" name="Chart Placeholder 4">
            <a:extLst>
              <a:ext uri="{FF2B5EF4-FFF2-40B4-BE49-F238E27FC236}">
                <a16:creationId xmlns:a16="http://schemas.microsoft.com/office/drawing/2014/main" id="{5FD7AFF0-F432-4F31-9C8A-778A663CD33B}"/>
              </a:ext>
            </a:extLst>
          </p:cNvPr>
          <p:cNvSpPr>
            <a:spLocks noGrp="1"/>
          </p:cNvSpPr>
          <p:nvPr>
            <p:ph type="chart" sz="quarter" idx="17"/>
          </p:nvPr>
        </p:nvSpPr>
        <p:spPr>
          <a:xfrm>
            <a:off x="704470" y="1360655"/>
            <a:ext cx="5616000" cy="4058177"/>
          </a:xfrm>
        </p:spPr>
        <p:txBody>
          <a:bodyPr/>
          <a:lstStyle/>
          <a:p>
            <a:endParaRPr lang="en-GB"/>
          </a:p>
        </p:txBody>
      </p:sp>
      <p:sp>
        <p:nvSpPr>
          <p:cNvPr id="27" name="Chart Placeholder 4">
            <a:extLst>
              <a:ext uri="{FF2B5EF4-FFF2-40B4-BE49-F238E27FC236}">
                <a16:creationId xmlns:a16="http://schemas.microsoft.com/office/drawing/2014/main" id="{559F3813-F11C-4F93-BF18-518652EA9430}"/>
              </a:ext>
            </a:extLst>
          </p:cNvPr>
          <p:cNvSpPr>
            <a:spLocks noGrp="1"/>
          </p:cNvSpPr>
          <p:nvPr>
            <p:ph type="chart" sz="quarter" idx="18"/>
          </p:nvPr>
        </p:nvSpPr>
        <p:spPr>
          <a:xfrm>
            <a:off x="6438438" y="1360655"/>
            <a:ext cx="5580000" cy="4058177"/>
          </a:xfrm>
        </p:spPr>
        <p:txBody>
          <a:bodyPr/>
          <a:lstStyle/>
          <a:p>
            <a:endParaRPr lang="en-GB"/>
          </a:p>
        </p:txBody>
      </p:sp>
    </p:spTree>
    <p:extLst>
      <p:ext uri="{BB962C8B-B14F-4D97-AF65-F5344CB8AC3E}">
        <p14:creationId xmlns:p14="http://schemas.microsoft.com/office/powerpoint/2010/main" val="41608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6.xml"/><Relationship Id="rId4" Type="http://schemas.openxmlformats.org/officeDocument/2006/relationships/image" Target="../media/image2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A05CA4-3115-4E45-920F-836703FDD26E}"/>
              </a:ext>
            </a:extLst>
          </p:cNvPr>
          <p:cNvSpPr>
            <a:spLocks/>
          </p:cNvSpPr>
          <p:nvPr userDrawn="1"/>
        </p:nvSpPr>
        <p:spPr bwMode="auto">
          <a:xfrm>
            <a:off x="0" y="6011475"/>
            <a:ext cx="12192000" cy="846525"/>
          </a:xfrm>
          <a:prstGeom prst="rect">
            <a:avLst/>
          </a:prstGeom>
          <a:solidFill>
            <a:schemeClr val="tx1"/>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50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289C1C06-0E24-4EB8-8118-38E920536284}"/>
              </a:ext>
            </a:extLst>
          </p:cNvPr>
          <p:cNvPicPr>
            <a:picLocks noChangeAspect="1"/>
          </p:cNvPicPr>
          <p:nvPr userDrawn="1"/>
        </p:nvPicPr>
        <p:blipFill rotWithShape="1">
          <a:blip r:embed="rId27"/>
          <a:srcRect t="12437" b="23825"/>
          <a:stretch/>
        </p:blipFill>
        <p:spPr>
          <a:xfrm>
            <a:off x="10031065" y="6023050"/>
            <a:ext cx="2069390" cy="846525"/>
          </a:xfrm>
          <a:prstGeom prst="rect">
            <a:avLst/>
          </a:prstGeom>
        </p:spPr>
      </p:pic>
      <p:sp>
        <p:nvSpPr>
          <p:cNvPr id="10" name="Text Placeholder 3">
            <a:extLst>
              <a:ext uri="{FF2B5EF4-FFF2-40B4-BE49-F238E27FC236}">
                <a16:creationId xmlns:a16="http://schemas.microsoft.com/office/drawing/2014/main" id="{2603A809-EB7D-49ED-A74C-6C527B68FAB7}"/>
              </a:ext>
            </a:extLst>
          </p:cNvPr>
          <p:cNvSpPr txBox="1">
            <a:spLocks/>
          </p:cNvSpPr>
          <p:nvPr userDrawn="1"/>
        </p:nvSpPr>
        <p:spPr>
          <a:xfrm>
            <a:off x="3987800" y="6294438"/>
            <a:ext cx="5198730" cy="3619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197974A-97C7-41C6-8CE4-F0DC814BAEA9}"/>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68597" y="6271958"/>
            <a:ext cx="1712704" cy="483071"/>
          </a:xfrm>
          <a:prstGeom prst="rect">
            <a:avLst/>
          </a:prstGeom>
        </p:spPr>
      </p:pic>
    </p:spTree>
    <p:extLst>
      <p:ext uri="{BB962C8B-B14F-4D97-AF65-F5344CB8AC3E}">
        <p14:creationId xmlns:p14="http://schemas.microsoft.com/office/powerpoint/2010/main" val="4200693446"/>
      </p:ext>
    </p:extLst>
  </p:cSld>
  <p:clrMap bg1="lt1" tx1="dk1" bg2="lt2" tx2="dk2" accent1="accent1" accent2="accent2" accent3="accent3" accent4="accent4" accent5="accent5" accent6="accent6" hlink="hlink" folHlink="folHlink"/>
  <p:sldLayoutIdLst>
    <p:sldLayoutId id="2147483706" r:id="rId1"/>
    <p:sldLayoutId id="2147483758" r:id="rId2"/>
    <p:sldLayoutId id="2147483755" r:id="rId3"/>
    <p:sldLayoutId id="2147483756" r:id="rId4"/>
    <p:sldLayoutId id="2147483801" r:id="rId5"/>
    <p:sldLayoutId id="2147483802" r:id="rId6"/>
    <p:sldLayoutId id="2147483760" r:id="rId7"/>
    <p:sldLayoutId id="2147483747" r:id="rId8"/>
    <p:sldLayoutId id="2147483753" r:id="rId9"/>
    <p:sldLayoutId id="2147483754" r:id="rId10"/>
    <p:sldLayoutId id="2147483757" r:id="rId11"/>
    <p:sldLayoutId id="2147483685" r:id="rId12"/>
    <p:sldLayoutId id="2147483799" r:id="rId13"/>
    <p:sldLayoutId id="2147483761" r:id="rId14"/>
    <p:sldLayoutId id="2147483762" r:id="rId15"/>
    <p:sldLayoutId id="2147483771" r:id="rId16"/>
    <p:sldLayoutId id="2147483764" r:id="rId17"/>
    <p:sldLayoutId id="2147483772" r:id="rId18"/>
    <p:sldLayoutId id="2147483792" r:id="rId19"/>
    <p:sldLayoutId id="2147483793" r:id="rId20"/>
    <p:sldLayoutId id="2147483794" r:id="rId21"/>
    <p:sldLayoutId id="2147483795" r:id="rId22"/>
    <p:sldLayoutId id="2147483791" r:id="rId23"/>
    <p:sldLayoutId id="2147483797" r:id="rId24"/>
    <p:sldLayoutId id="2147483804" r:id="rId25"/>
  </p:sldLayoutIdLst>
  <p:txStyles>
    <p:titleStyle>
      <a:lvl1pPr algn="l" defTabSz="914400" rtl="0" eaLnBrk="1" latinLnBrk="0" hangingPunct="1">
        <a:lnSpc>
          <a:spcPct val="90000"/>
        </a:lnSpc>
        <a:spcBef>
          <a:spcPct val="0"/>
        </a:spcBef>
        <a:buNone/>
        <a:defRPr sz="4400" kern="1200">
          <a:solidFill>
            <a:srgbClr val="4840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24301-CEEF-40C1-B9AE-F6A04F0AB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9C49C1-4F12-4AC2-BB57-4062CD571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2AC111-F40A-42D5-847A-887DCFBC2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DF538-404A-4E14-9A30-D98E79F23C97}" type="datetimeFigureOut">
              <a:rPr lang="en-GB" smtClean="0"/>
              <a:t>31/10/2022</a:t>
            </a:fld>
            <a:endParaRPr lang="en-GB"/>
          </a:p>
        </p:txBody>
      </p:sp>
      <p:sp>
        <p:nvSpPr>
          <p:cNvPr id="5" name="Footer Placeholder 4">
            <a:extLst>
              <a:ext uri="{FF2B5EF4-FFF2-40B4-BE49-F238E27FC236}">
                <a16:creationId xmlns:a16="http://schemas.microsoft.com/office/drawing/2014/main" id="{3617678D-A10C-4462-9D3F-56660A98A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46E158-2D50-475D-B522-B67380669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7759F-3086-45A0-A09A-5168B685DA43}" type="slidenum">
              <a:rPr lang="en-GB" smtClean="0"/>
              <a:t>‹#›</a:t>
            </a:fld>
            <a:endParaRPr lang="en-GB"/>
          </a:p>
        </p:txBody>
      </p:sp>
      <p:sp>
        <p:nvSpPr>
          <p:cNvPr id="11" name="Rectangle 10">
            <a:extLst>
              <a:ext uri="{FF2B5EF4-FFF2-40B4-BE49-F238E27FC236}">
                <a16:creationId xmlns:a16="http://schemas.microsoft.com/office/drawing/2014/main" id="{A167D19B-E2DE-46D9-919D-DBAC3FC7AB90}"/>
              </a:ext>
            </a:extLst>
          </p:cNvPr>
          <p:cNvSpPr>
            <a:spLocks/>
          </p:cNvSpPr>
          <p:nvPr userDrawn="1"/>
        </p:nvSpPr>
        <p:spPr bwMode="auto">
          <a:xfrm>
            <a:off x="0" y="6011475"/>
            <a:ext cx="12192000" cy="846525"/>
          </a:xfrm>
          <a:prstGeom prst="rect">
            <a:avLst/>
          </a:prstGeom>
          <a:solidFill>
            <a:schemeClr val="tx1"/>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500"/>
          </a:p>
        </p:txBody>
      </p:sp>
      <p:pic>
        <p:nvPicPr>
          <p:cNvPr id="12" name="Picture 11">
            <a:extLst>
              <a:ext uri="{FF2B5EF4-FFF2-40B4-BE49-F238E27FC236}">
                <a16:creationId xmlns:a16="http://schemas.microsoft.com/office/drawing/2014/main" id="{F7EABD80-77E1-42CB-8D39-56DB6534E825}"/>
              </a:ext>
            </a:extLst>
          </p:cNvPr>
          <p:cNvPicPr>
            <a:picLocks noChangeAspect="1"/>
          </p:cNvPicPr>
          <p:nvPr userDrawn="1"/>
        </p:nvPicPr>
        <p:blipFill rotWithShape="1">
          <a:blip r:embed="rId3"/>
          <a:srcRect t="12437" b="23825"/>
          <a:stretch/>
        </p:blipFill>
        <p:spPr>
          <a:xfrm>
            <a:off x="10031065" y="6023050"/>
            <a:ext cx="2069390" cy="846525"/>
          </a:xfrm>
          <a:prstGeom prst="rect">
            <a:avLst/>
          </a:prstGeom>
        </p:spPr>
      </p:pic>
      <p:pic>
        <p:nvPicPr>
          <p:cNvPr id="10" name="Picture 9" descr="Text&#10;&#10;Description automatically generated">
            <a:extLst>
              <a:ext uri="{FF2B5EF4-FFF2-40B4-BE49-F238E27FC236}">
                <a16:creationId xmlns:a16="http://schemas.microsoft.com/office/drawing/2014/main" id="{DCF34104-B8B1-44E9-98A3-ACA885DDDD4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47232"/>
          <a:stretch/>
        </p:blipFill>
        <p:spPr>
          <a:xfrm>
            <a:off x="582328" y="6267610"/>
            <a:ext cx="1933815" cy="412322"/>
          </a:xfrm>
          <a:prstGeom prst="rect">
            <a:avLst/>
          </a:prstGeom>
        </p:spPr>
      </p:pic>
    </p:spTree>
    <p:extLst>
      <p:ext uri="{BB962C8B-B14F-4D97-AF65-F5344CB8AC3E}">
        <p14:creationId xmlns:p14="http://schemas.microsoft.com/office/powerpoint/2010/main" val="1900638969"/>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44631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66" r:id="rId5"/>
    <p:sldLayoutId id="2147483767" r:id="rId6"/>
    <p:sldLayoutId id="2147483765" r:id="rId7"/>
    <p:sldLayoutId id="2147483713" r:id="rId8"/>
    <p:sldLayoutId id="2147483714" r:id="rId9"/>
    <p:sldLayoutId id="2147483770" r:id="rId10"/>
    <p:sldLayoutId id="2147483769" r:id="rId11"/>
    <p:sldLayoutId id="2147483750" r:id="rId12"/>
    <p:sldLayoutId id="2147483715" r:id="rId13"/>
    <p:sldLayoutId id="2147483716" r:id="rId14"/>
    <p:sldLayoutId id="2147483718" r:id="rId15"/>
    <p:sldLayoutId id="2147483798" r:id="rId16"/>
  </p:sldLayoutIdLst>
  <p:txStyles>
    <p:titleStyle>
      <a:lvl1pPr algn="l" defTabSz="914400" rtl="0" eaLnBrk="1" latinLnBrk="0" hangingPunct="1">
        <a:lnSpc>
          <a:spcPct val="90000"/>
        </a:lnSpc>
        <a:spcBef>
          <a:spcPct val="0"/>
        </a:spcBef>
        <a:buNone/>
        <a:defRPr sz="6000" b="1" i="0" kern="1200">
          <a:solidFill>
            <a:schemeClr val="tx1"/>
          </a:solidFill>
          <a:latin typeface="Angsana New" panose="02020603050405020304" pitchFamily="18" charset="-34"/>
          <a:ea typeface="+mj-ea"/>
          <a:cs typeface="Angsana New" panose="02020603050405020304" pitchFamily="18"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58.svg"/></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5.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esport Logo - Wesport - page 1">
            <a:extLst>
              <a:ext uri="{FF2B5EF4-FFF2-40B4-BE49-F238E27FC236}">
                <a16:creationId xmlns:a16="http://schemas.microsoft.com/office/drawing/2014/main" id="{7EAAC634-63D0-4729-AFEA-A8293EBC3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914" y="3315883"/>
            <a:ext cx="3502528" cy="98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01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1"/>
          </p:nvPr>
        </p:nvSpPr>
        <p:spPr/>
        <p:txBody>
          <a:bodyPr/>
          <a:lstStyle/>
          <a:p>
            <a:pPr>
              <a:buClr>
                <a:schemeClr val="accent1"/>
              </a:buClr>
            </a:pPr>
            <a:r>
              <a:rPr lang="en-GB" sz="4800" dirty="0"/>
              <a:t>The pandemic has had a greater negative impact on the activity levels boys than girls</a:t>
            </a:r>
          </a:p>
        </p:txBody>
      </p:sp>
      <p:sp>
        <p:nvSpPr>
          <p:cNvPr id="56" name="Text Placeholder 55">
            <a:extLst>
              <a:ext uri="{FF2B5EF4-FFF2-40B4-BE49-F238E27FC236}">
                <a16:creationId xmlns:a16="http://schemas.microsoft.com/office/drawing/2014/main" id="{F0312805-C7B8-4D8C-A516-6F8C051F0916}"/>
              </a:ext>
            </a:extLst>
          </p:cNvPr>
          <p:cNvSpPr>
            <a:spLocks noGrp="1"/>
          </p:cNvSpPr>
          <p:nvPr>
            <p:ph type="body" sz="quarter" idx="16"/>
          </p:nvPr>
        </p:nvSpPr>
        <p:spPr/>
        <p:txBody>
          <a:bodyPr/>
          <a:lstStyle/>
          <a:p>
            <a:r>
              <a:rPr lang="en-GB" dirty="0"/>
              <a:t>Source: Active Lives Children and Young People Survey 2017-21</a:t>
            </a:r>
          </a:p>
        </p:txBody>
      </p:sp>
      <p:graphicFrame>
        <p:nvGraphicFramePr>
          <p:cNvPr id="10" name="Chart Placeholder 9">
            <a:extLst>
              <a:ext uri="{FF2B5EF4-FFF2-40B4-BE49-F238E27FC236}">
                <a16:creationId xmlns:a16="http://schemas.microsoft.com/office/drawing/2014/main" id="{00000000-0008-0000-2A00-000005000000}"/>
              </a:ext>
            </a:extLst>
          </p:cNvPr>
          <p:cNvGraphicFramePr>
            <a:graphicFrameLocks noGrp="1"/>
          </p:cNvGraphicFramePr>
          <p:nvPr>
            <p:ph type="chart" sz="quarter" idx="17"/>
          </p:nvPr>
        </p:nvGraphicFramePr>
        <p:xfrm>
          <a:off x="704850" y="1360488"/>
          <a:ext cx="5543550" cy="4057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Placeholder 10">
            <a:extLst>
              <a:ext uri="{FF2B5EF4-FFF2-40B4-BE49-F238E27FC236}">
                <a16:creationId xmlns:a16="http://schemas.microsoft.com/office/drawing/2014/main" id="{00000000-0008-0000-2A00-00000A000000}"/>
              </a:ext>
            </a:extLst>
          </p:cNvPr>
          <p:cNvGraphicFramePr>
            <a:graphicFrameLocks noGrp="1"/>
          </p:cNvGraphicFramePr>
          <p:nvPr>
            <p:ph type="chart" sz="quarter" idx="18"/>
          </p:nvPr>
        </p:nvGraphicFramePr>
        <p:xfrm>
          <a:off x="6515100" y="1360488"/>
          <a:ext cx="5503863" cy="4057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668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63DB8D-3E39-4CBB-B8A5-7A98F55B678A}"/>
              </a:ext>
            </a:extLst>
          </p:cNvPr>
          <p:cNvSpPr>
            <a:spLocks noGrp="1"/>
          </p:cNvSpPr>
          <p:nvPr>
            <p:ph type="title"/>
          </p:nvPr>
        </p:nvSpPr>
        <p:spPr>
          <a:xfrm>
            <a:off x="6198918" y="1042017"/>
            <a:ext cx="5415150" cy="1325563"/>
          </a:xfrm>
        </p:spPr>
        <p:txBody>
          <a:bodyPr/>
          <a:lstStyle/>
          <a:p>
            <a:pPr>
              <a:lnSpc>
                <a:spcPct val="70000"/>
              </a:lnSpc>
            </a:pPr>
            <a:r>
              <a:rPr lang="en-GB" sz="7200" dirty="0"/>
              <a:t>Triple demographic groups</a:t>
            </a:r>
          </a:p>
        </p:txBody>
      </p:sp>
      <p:sp>
        <p:nvSpPr>
          <p:cNvPr id="9" name="Content Placeholder 8">
            <a:extLst>
              <a:ext uri="{FF2B5EF4-FFF2-40B4-BE49-F238E27FC236}">
                <a16:creationId xmlns:a16="http://schemas.microsoft.com/office/drawing/2014/main" id="{177D14E1-B476-4916-99F7-0FA27E950298}"/>
              </a:ext>
            </a:extLst>
          </p:cNvPr>
          <p:cNvSpPr>
            <a:spLocks noGrp="1"/>
          </p:cNvSpPr>
          <p:nvPr>
            <p:ph idx="10"/>
          </p:nvPr>
        </p:nvSpPr>
        <p:spPr>
          <a:xfrm>
            <a:off x="6329548" y="2738934"/>
            <a:ext cx="5024252" cy="3077049"/>
          </a:xfrm>
        </p:spPr>
        <p:txBody>
          <a:bodyPr>
            <a:normAutofit/>
          </a:bodyPr>
          <a:lstStyle/>
          <a:p>
            <a:pPr marL="0" indent="0">
              <a:buNone/>
            </a:pPr>
            <a:r>
              <a:rPr lang="en-GB" sz="2000" dirty="0"/>
              <a:t>In this section we show analysis by </a:t>
            </a:r>
            <a:r>
              <a:rPr lang="en-GB" sz="2000" b="1" dirty="0"/>
              <a:t>all three of the following demographics</a:t>
            </a:r>
            <a:r>
              <a:rPr lang="en-GB" sz="2000" dirty="0"/>
              <a:t>:</a:t>
            </a:r>
          </a:p>
          <a:p>
            <a:pPr>
              <a:buClr>
                <a:schemeClr val="accent6"/>
              </a:buClr>
              <a:buFont typeface="Wingdings" panose="05000000000000000000" pitchFamily="2" charset="2"/>
              <a:buChar char="§"/>
            </a:pPr>
            <a:r>
              <a:rPr lang="en-GB" sz="2000" dirty="0"/>
              <a:t>Year groups </a:t>
            </a:r>
          </a:p>
          <a:p>
            <a:pPr>
              <a:buClr>
                <a:schemeClr val="accent6"/>
              </a:buClr>
              <a:buFont typeface="Wingdings" panose="05000000000000000000" pitchFamily="2" charset="2"/>
              <a:buChar char="§"/>
            </a:pPr>
            <a:r>
              <a:rPr lang="en-GB" sz="2000" dirty="0"/>
              <a:t>Gender</a:t>
            </a:r>
          </a:p>
          <a:p>
            <a:pPr>
              <a:buClr>
                <a:schemeClr val="accent6"/>
              </a:buClr>
              <a:buFont typeface="Wingdings" panose="05000000000000000000" pitchFamily="2" charset="2"/>
              <a:buChar char="§"/>
            </a:pPr>
            <a:r>
              <a:rPr lang="en-GB" sz="2000" dirty="0"/>
              <a:t>Family affluence</a:t>
            </a:r>
          </a:p>
          <a:p>
            <a:pPr marL="0" indent="0">
              <a:buClr>
                <a:schemeClr val="tx1">
                  <a:lumMod val="40000"/>
                  <a:lumOff val="60000"/>
                </a:schemeClr>
              </a:buClr>
              <a:buNone/>
            </a:pPr>
            <a:r>
              <a:rPr lang="en-GB" sz="2000" dirty="0"/>
              <a:t>Again, we have </a:t>
            </a:r>
            <a:r>
              <a:rPr lang="en-GB" sz="2000" b="1" dirty="0"/>
              <a:t>combined 4 years of data </a:t>
            </a:r>
            <a:r>
              <a:rPr lang="en-GB" sz="2000" dirty="0"/>
              <a:t>to boost the sample size for these groups</a:t>
            </a:r>
          </a:p>
        </p:txBody>
      </p:sp>
      <p:pic>
        <p:nvPicPr>
          <p:cNvPr id="14" name="Graphic 13">
            <a:extLst>
              <a:ext uri="{FF2B5EF4-FFF2-40B4-BE49-F238E27FC236}">
                <a16:creationId xmlns:a16="http://schemas.microsoft.com/office/drawing/2014/main" id="{739F35DF-3575-443B-ACF8-0A1520A5B6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0807" y="1172647"/>
            <a:ext cx="4095193" cy="4252700"/>
          </a:xfrm>
          <a:prstGeom prst="rect">
            <a:avLst/>
          </a:prstGeom>
        </p:spPr>
      </p:pic>
      <p:pic>
        <p:nvPicPr>
          <p:cNvPr id="15" name="Graphic 14">
            <a:extLst>
              <a:ext uri="{FF2B5EF4-FFF2-40B4-BE49-F238E27FC236}">
                <a16:creationId xmlns:a16="http://schemas.microsoft.com/office/drawing/2014/main" id="{4880DD2F-3669-4D1A-B746-495EA69047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880" y="365125"/>
            <a:ext cx="2145683" cy="4763737"/>
          </a:xfrm>
          <a:prstGeom prst="rect">
            <a:avLst/>
          </a:prstGeom>
        </p:spPr>
      </p:pic>
    </p:spTree>
    <p:extLst>
      <p:ext uri="{BB962C8B-B14F-4D97-AF65-F5344CB8AC3E}">
        <p14:creationId xmlns:p14="http://schemas.microsoft.com/office/powerpoint/2010/main" val="339353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D4C51F-20A6-4046-A17B-575D6FF9587A}"/>
              </a:ext>
            </a:extLst>
          </p:cNvPr>
          <p:cNvSpPr/>
          <p:nvPr/>
        </p:nvSpPr>
        <p:spPr>
          <a:xfrm>
            <a:off x="8296211" y="1565972"/>
            <a:ext cx="3582000" cy="3187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29E4BA6-CB2E-48B2-992D-AF8F3A7F5C92}"/>
              </a:ext>
            </a:extLst>
          </p:cNvPr>
          <p:cNvSpPr/>
          <p:nvPr/>
        </p:nvSpPr>
        <p:spPr>
          <a:xfrm>
            <a:off x="1121151" y="1559422"/>
            <a:ext cx="3582000" cy="3194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1"/>
          </p:nvPr>
        </p:nvSpPr>
        <p:spPr/>
        <p:txBody>
          <a:bodyPr/>
          <a:lstStyle/>
          <a:p>
            <a:r>
              <a:rPr lang="en-GB" sz="4800" dirty="0"/>
              <a:t>There seems to be greater inequality between boys and girls in years 3-6 </a:t>
            </a:r>
          </a:p>
        </p:txBody>
      </p:sp>
      <p:sp>
        <p:nvSpPr>
          <p:cNvPr id="16" name="Text Placeholder 15">
            <a:extLst>
              <a:ext uri="{FF2B5EF4-FFF2-40B4-BE49-F238E27FC236}">
                <a16:creationId xmlns:a16="http://schemas.microsoft.com/office/drawing/2014/main" id="{FB6231D4-455B-4E28-AFFF-1DB8AE0460A7}"/>
              </a:ext>
            </a:extLst>
          </p:cNvPr>
          <p:cNvSpPr>
            <a:spLocks noGrp="1"/>
          </p:cNvSpPr>
          <p:nvPr>
            <p:ph type="body" sz="quarter" idx="16"/>
          </p:nvPr>
        </p:nvSpPr>
        <p:spPr/>
        <p:txBody>
          <a:bodyPr/>
          <a:lstStyle/>
          <a:p>
            <a:r>
              <a:rPr lang="en-GB" dirty="0"/>
              <a:t>Source: Sport England Active Lives Children and Young People Survey 2017-21 </a:t>
            </a:r>
            <a:r>
              <a:rPr lang="en-GB" b="1" dirty="0">
                <a:solidFill>
                  <a:schemeClr val="accent6"/>
                </a:solidFill>
              </a:rPr>
              <a:t>4 years combined</a:t>
            </a:r>
          </a:p>
        </p:txBody>
      </p:sp>
      <p:pic>
        <p:nvPicPr>
          <p:cNvPr id="9" name="Picture 8" descr="Logo, company name&#10;&#10;Description automatically generated">
            <a:extLst>
              <a:ext uri="{FF2B5EF4-FFF2-40B4-BE49-F238E27FC236}">
                <a16:creationId xmlns:a16="http://schemas.microsoft.com/office/drawing/2014/main" id="{7B2EBC0B-BDA7-4C3E-ABD8-263D1963F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2" y="4799647"/>
            <a:ext cx="1158718" cy="1284692"/>
          </a:xfrm>
          <a:prstGeom prst="rect">
            <a:avLst/>
          </a:prstGeom>
        </p:spPr>
      </p:pic>
      <p:graphicFrame>
        <p:nvGraphicFramePr>
          <p:cNvPr id="10" name="Chart Placeholder 9">
            <a:extLst>
              <a:ext uri="{FF2B5EF4-FFF2-40B4-BE49-F238E27FC236}">
                <a16:creationId xmlns:a16="http://schemas.microsoft.com/office/drawing/2014/main" id="{00000000-0008-0000-2300-000003000000}"/>
              </a:ext>
            </a:extLst>
          </p:cNvPr>
          <p:cNvGraphicFramePr>
            <a:graphicFrameLocks noGrp="1"/>
          </p:cNvGraphicFramePr>
          <p:nvPr>
            <p:ph type="chart" sz="quarter" idx="10"/>
            <p:extLst>
              <p:ext uri="{D42A27DB-BD31-4B8C-83A1-F6EECF244321}">
                <p14:modId xmlns:p14="http://schemas.microsoft.com/office/powerpoint/2010/main" val="4134135034"/>
              </p:ext>
            </p:extLst>
          </p:nvPr>
        </p:nvGraphicFramePr>
        <p:xfrm>
          <a:off x="998538" y="1036638"/>
          <a:ext cx="11010900" cy="5032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9724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D4C51F-20A6-4046-A17B-575D6FF9587A}"/>
              </a:ext>
            </a:extLst>
          </p:cNvPr>
          <p:cNvSpPr/>
          <p:nvPr/>
        </p:nvSpPr>
        <p:spPr>
          <a:xfrm>
            <a:off x="8296211" y="1565972"/>
            <a:ext cx="3582000" cy="3187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29E4BA6-CB2E-48B2-992D-AF8F3A7F5C92}"/>
              </a:ext>
            </a:extLst>
          </p:cNvPr>
          <p:cNvSpPr/>
          <p:nvPr/>
        </p:nvSpPr>
        <p:spPr>
          <a:xfrm>
            <a:off x="1121151" y="1559422"/>
            <a:ext cx="3582000" cy="3194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1"/>
          </p:nvPr>
        </p:nvSpPr>
        <p:spPr>
          <a:xfrm>
            <a:off x="205319" y="124067"/>
            <a:ext cx="9826727" cy="725455"/>
          </a:xfrm>
        </p:spPr>
        <p:txBody>
          <a:bodyPr/>
          <a:lstStyle/>
          <a:p>
            <a:r>
              <a:rPr lang="en-GB" dirty="0"/>
              <a:t>Children in low affluence families experience lower levels of activity between ages 11 and 16</a:t>
            </a:r>
          </a:p>
        </p:txBody>
      </p:sp>
      <p:sp>
        <p:nvSpPr>
          <p:cNvPr id="16" name="Text Placeholder 15">
            <a:extLst>
              <a:ext uri="{FF2B5EF4-FFF2-40B4-BE49-F238E27FC236}">
                <a16:creationId xmlns:a16="http://schemas.microsoft.com/office/drawing/2014/main" id="{FB6231D4-455B-4E28-AFFF-1DB8AE0460A7}"/>
              </a:ext>
            </a:extLst>
          </p:cNvPr>
          <p:cNvSpPr>
            <a:spLocks noGrp="1"/>
          </p:cNvSpPr>
          <p:nvPr>
            <p:ph type="body" sz="quarter" idx="16"/>
          </p:nvPr>
        </p:nvSpPr>
        <p:spPr>
          <a:xfrm>
            <a:off x="3429516" y="6276733"/>
            <a:ext cx="5799543" cy="310137"/>
          </a:xfrm>
        </p:spPr>
        <p:txBody>
          <a:bodyPr/>
          <a:lstStyle/>
          <a:p>
            <a:r>
              <a:rPr lang="en-GB" dirty="0"/>
              <a:t>Source: Sport England Active Lives Children and Young People Survey 2017-21 </a:t>
            </a:r>
            <a:r>
              <a:rPr lang="en-GB" b="1" dirty="0">
                <a:solidFill>
                  <a:schemeClr val="accent6"/>
                </a:solidFill>
              </a:rPr>
              <a:t>4 years combined	</a:t>
            </a:r>
            <a:endParaRPr lang="en-GB" dirty="0">
              <a:solidFill>
                <a:schemeClr val="accent6"/>
              </a:solidFill>
            </a:endParaRPr>
          </a:p>
        </p:txBody>
      </p:sp>
      <p:pic>
        <p:nvPicPr>
          <p:cNvPr id="10" name="Picture 9" descr="Logo, company name&#10;&#10;Description automatically generated">
            <a:extLst>
              <a:ext uri="{FF2B5EF4-FFF2-40B4-BE49-F238E27FC236}">
                <a16:creationId xmlns:a16="http://schemas.microsoft.com/office/drawing/2014/main" id="{08D96E0F-BE15-4C79-B131-7BF9CE1DE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2" y="4799647"/>
            <a:ext cx="1158718" cy="1284692"/>
          </a:xfrm>
          <a:prstGeom prst="rect">
            <a:avLst/>
          </a:prstGeom>
        </p:spPr>
      </p:pic>
      <p:graphicFrame>
        <p:nvGraphicFramePr>
          <p:cNvPr id="11" name="Chart Placeholder 10">
            <a:extLst>
              <a:ext uri="{FF2B5EF4-FFF2-40B4-BE49-F238E27FC236}">
                <a16:creationId xmlns:a16="http://schemas.microsoft.com/office/drawing/2014/main" id="{00000000-0008-0000-2600-000003000000}"/>
              </a:ext>
            </a:extLst>
          </p:cNvPr>
          <p:cNvGraphicFramePr>
            <a:graphicFrameLocks noGrp="1"/>
          </p:cNvGraphicFramePr>
          <p:nvPr>
            <p:ph type="chart" sz="quarter" idx="10"/>
          </p:nvPr>
        </p:nvGraphicFramePr>
        <p:xfrm>
          <a:off x="998538" y="1036638"/>
          <a:ext cx="11010900" cy="5032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214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1"/>
          </p:nvPr>
        </p:nvSpPr>
        <p:spPr>
          <a:xfrm>
            <a:off x="205319" y="124067"/>
            <a:ext cx="11804652" cy="725455"/>
          </a:xfrm>
        </p:spPr>
        <p:txBody>
          <a:bodyPr/>
          <a:lstStyle/>
          <a:p>
            <a:r>
              <a:rPr lang="en-GB" dirty="0"/>
              <a:t>Though the inequality is wider outside of school</a:t>
            </a:r>
          </a:p>
        </p:txBody>
      </p:sp>
      <p:sp>
        <p:nvSpPr>
          <p:cNvPr id="4" name="Text Placeholder 3">
            <a:extLst>
              <a:ext uri="{FF2B5EF4-FFF2-40B4-BE49-F238E27FC236}">
                <a16:creationId xmlns:a16="http://schemas.microsoft.com/office/drawing/2014/main" id="{DAA7E44E-7DF8-42DA-A2CC-83E286E51952}"/>
              </a:ext>
            </a:extLst>
          </p:cNvPr>
          <p:cNvSpPr>
            <a:spLocks noGrp="1"/>
          </p:cNvSpPr>
          <p:nvPr>
            <p:ph type="body" sz="quarter" idx="18"/>
          </p:nvPr>
        </p:nvSpPr>
        <p:spPr>
          <a:xfrm>
            <a:off x="3429516" y="6276733"/>
            <a:ext cx="5799543" cy="310137"/>
          </a:xfrm>
        </p:spPr>
        <p:txBody>
          <a:bodyPr>
            <a:normAutofit/>
          </a:bodyPr>
          <a:lstStyle/>
          <a:p>
            <a:r>
              <a:rPr lang="en-GB" dirty="0"/>
              <a:t>Source: Sport England Active Lives Children and Young People Survey 2017-21 </a:t>
            </a:r>
            <a:r>
              <a:rPr lang="en-GB" b="1" dirty="0">
                <a:solidFill>
                  <a:schemeClr val="accent6"/>
                </a:solidFill>
              </a:rPr>
              <a:t>4 years combined</a:t>
            </a:r>
            <a:endParaRPr lang="en-GB" dirty="0">
              <a:solidFill>
                <a:schemeClr val="accent6"/>
              </a:solidFill>
            </a:endParaRPr>
          </a:p>
        </p:txBody>
      </p:sp>
      <p:pic>
        <p:nvPicPr>
          <p:cNvPr id="7" name="Picture 6" descr="Logo, company name&#10;&#10;Description automatically generated">
            <a:extLst>
              <a:ext uri="{FF2B5EF4-FFF2-40B4-BE49-F238E27FC236}">
                <a16:creationId xmlns:a16="http://schemas.microsoft.com/office/drawing/2014/main" id="{49A1E335-B722-4A14-843D-86F0AEBBB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3173" y="4836752"/>
            <a:ext cx="1158718" cy="1284692"/>
          </a:xfrm>
          <a:prstGeom prst="rect">
            <a:avLst/>
          </a:prstGeom>
        </p:spPr>
      </p:pic>
      <p:graphicFrame>
        <p:nvGraphicFramePr>
          <p:cNvPr id="11" name="Chart Placeholder 10">
            <a:extLst>
              <a:ext uri="{FF2B5EF4-FFF2-40B4-BE49-F238E27FC236}">
                <a16:creationId xmlns:a16="http://schemas.microsoft.com/office/drawing/2014/main" id="{00000000-0008-0000-2700-000003000000}"/>
              </a:ext>
            </a:extLst>
          </p:cNvPr>
          <p:cNvGraphicFramePr>
            <a:graphicFrameLocks noGrp="1"/>
          </p:cNvGraphicFramePr>
          <p:nvPr>
            <p:ph type="chart" sz="quarter" idx="16"/>
          </p:nvPr>
        </p:nvGraphicFramePr>
        <p:xfrm>
          <a:off x="641350" y="911225"/>
          <a:ext cx="5580063" cy="4972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Placeholder 11">
            <a:extLst>
              <a:ext uri="{FF2B5EF4-FFF2-40B4-BE49-F238E27FC236}">
                <a16:creationId xmlns:a16="http://schemas.microsoft.com/office/drawing/2014/main" id="{00000000-0008-0000-2800-000003000000}"/>
              </a:ext>
            </a:extLst>
          </p:cNvPr>
          <p:cNvGraphicFramePr>
            <a:graphicFrameLocks noGrp="1"/>
          </p:cNvGraphicFramePr>
          <p:nvPr>
            <p:ph type="chart" sz="quarter" idx="17"/>
          </p:nvPr>
        </p:nvGraphicFramePr>
        <p:xfrm>
          <a:off x="6434138" y="911225"/>
          <a:ext cx="5580062" cy="4972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263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3B8F368D-2AF6-4E51-B275-42BDB1A3D697}"/>
              </a:ext>
            </a:extLst>
          </p:cNvPr>
          <p:cNvSpPr>
            <a:spLocks noGrp="1"/>
          </p:cNvSpPr>
          <p:nvPr>
            <p:ph type="title"/>
          </p:nvPr>
        </p:nvSpPr>
        <p:spPr/>
        <p:txBody>
          <a:bodyPr/>
          <a:lstStyle/>
          <a:p>
            <a:pPr algn="r"/>
            <a:r>
              <a:rPr lang="en-GB" sz="7200" b="0" dirty="0"/>
              <a:t>Activities</a:t>
            </a:r>
          </a:p>
        </p:txBody>
      </p:sp>
      <p:sp>
        <p:nvSpPr>
          <p:cNvPr id="10" name="Content Placeholder 5">
            <a:extLst>
              <a:ext uri="{FF2B5EF4-FFF2-40B4-BE49-F238E27FC236}">
                <a16:creationId xmlns:a16="http://schemas.microsoft.com/office/drawing/2014/main" id="{9E137B30-CBAD-4708-B829-5A0F1706AEF5}"/>
              </a:ext>
            </a:extLst>
          </p:cNvPr>
          <p:cNvSpPr>
            <a:spLocks noGrp="1"/>
          </p:cNvSpPr>
          <p:nvPr>
            <p:ph idx="10"/>
          </p:nvPr>
        </p:nvSpPr>
        <p:spPr/>
        <p:txBody>
          <a:bodyPr/>
          <a:lstStyle/>
          <a:p>
            <a:pPr marL="0" indent="0" algn="r">
              <a:buNone/>
            </a:pPr>
            <a:r>
              <a:rPr lang="en-GB" sz="2000" dirty="0"/>
              <a:t>In this section we analyse the types of activities children and young people were doing in a given week</a:t>
            </a:r>
          </a:p>
          <a:p>
            <a:pPr marL="0" indent="0" algn="r">
              <a:buNone/>
            </a:pPr>
            <a:r>
              <a:rPr lang="en-GB" sz="2000" dirty="0"/>
              <a:t>Data is for any duration, with at least moderate intensity </a:t>
            </a:r>
          </a:p>
          <a:p>
            <a:pPr marL="0" indent="0">
              <a:buNone/>
            </a:pPr>
            <a:endParaRPr lang="en-GB" dirty="0"/>
          </a:p>
        </p:txBody>
      </p:sp>
      <p:pic>
        <p:nvPicPr>
          <p:cNvPr id="11" name="Graphic 10">
            <a:extLst>
              <a:ext uri="{FF2B5EF4-FFF2-40B4-BE49-F238E27FC236}">
                <a16:creationId xmlns:a16="http://schemas.microsoft.com/office/drawing/2014/main" id="{B0210F66-DBB1-4005-B027-FB8364B9AD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750" y="2062042"/>
            <a:ext cx="4894941" cy="3459014"/>
          </a:xfrm>
          <a:prstGeom prst="rect">
            <a:avLst/>
          </a:prstGeom>
        </p:spPr>
      </p:pic>
    </p:spTree>
    <p:extLst>
      <p:ext uri="{BB962C8B-B14F-4D97-AF65-F5344CB8AC3E}">
        <p14:creationId xmlns:p14="http://schemas.microsoft.com/office/powerpoint/2010/main" val="290401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C65D81-824C-4F4A-A6C9-EE6E73CBC981}"/>
              </a:ext>
            </a:extLst>
          </p:cNvPr>
          <p:cNvSpPr>
            <a:spLocks noGrp="1"/>
          </p:cNvSpPr>
          <p:nvPr>
            <p:ph type="body" sz="quarter" idx="11"/>
          </p:nvPr>
        </p:nvSpPr>
        <p:spPr/>
        <p:txBody>
          <a:bodyPr/>
          <a:lstStyle/>
          <a:p>
            <a:pPr>
              <a:lnSpc>
                <a:spcPct val="70000"/>
              </a:lnSpc>
              <a:spcBef>
                <a:spcPts val="0"/>
              </a:spcBef>
            </a:pPr>
            <a:r>
              <a:rPr lang="en-GB" dirty="0"/>
              <a:t>The pandemic is impacting on how CYP get their minutes</a:t>
            </a:r>
          </a:p>
        </p:txBody>
      </p:sp>
      <p:sp>
        <p:nvSpPr>
          <p:cNvPr id="11" name="Text Placeholder 55">
            <a:extLst>
              <a:ext uri="{FF2B5EF4-FFF2-40B4-BE49-F238E27FC236}">
                <a16:creationId xmlns:a16="http://schemas.microsoft.com/office/drawing/2014/main" id="{D4BF7223-87AF-481B-9FE9-B981B55A8BC3}"/>
              </a:ext>
            </a:extLst>
          </p:cNvPr>
          <p:cNvSpPr>
            <a:spLocks noGrp="1"/>
          </p:cNvSpPr>
          <p:nvPr>
            <p:ph type="body" sz="quarter" idx="16"/>
          </p:nvPr>
        </p:nvSpPr>
        <p:spPr/>
        <p:txBody>
          <a:bodyPr/>
          <a:lstStyle/>
          <a:p>
            <a:r>
              <a:rPr lang="en-GB" dirty="0"/>
              <a:t>Source: Sport England Active Lives Children and Young People Survey 2017-21</a:t>
            </a:r>
          </a:p>
        </p:txBody>
      </p:sp>
      <p:sp>
        <p:nvSpPr>
          <p:cNvPr id="8" name="TextBox 7">
            <a:extLst>
              <a:ext uri="{FF2B5EF4-FFF2-40B4-BE49-F238E27FC236}">
                <a16:creationId xmlns:a16="http://schemas.microsoft.com/office/drawing/2014/main" id="{4A4CE943-263C-4149-BD67-C538CE680326}"/>
              </a:ext>
            </a:extLst>
          </p:cNvPr>
          <p:cNvSpPr txBox="1"/>
          <p:nvPr/>
        </p:nvSpPr>
        <p:spPr>
          <a:xfrm>
            <a:off x="9290305" y="4496125"/>
            <a:ext cx="1976029" cy="443436"/>
          </a:xfrm>
          <a:prstGeom prst="rect">
            <a:avLst/>
          </a:prstGeom>
          <a:noFill/>
          <a:ln>
            <a:noFill/>
          </a:ln>
        </p:spPr>
        <p:txBody>
          <a:bodyPr wrap="square">
            <a:spAutoFit/>
          </a:bodyPr>
          <a:lstStyle/>
          <a:p>
            <a:r>
              <a:rPr lang="en-GB" b="1" dirty="0"/>
              <a:t>Sporting activities </a:t>
            </a:r>
            <a:endParaRPr lang="en-GB" dirty="0"/>
          </a:p>
        </p:txBody>
      </p:sp>
      <p:sp>
        <p:nvSpPr>
          <p:cNvPr id="10" name="TextBox 9">
            <a:extLst>
              <a:ext uri="{FF2B5EF4-FFF2-40B4-BE49-F238E27FC236}">
                <a16:creationId xmlns:a16="http://schemas.microsoft.com/office/drawing/2014/main" id="{90E301F4-388B-41C3-90F6-D29AFDFF10F3}"/>
              </a:ext>
            </a:extLst>
          </p:cNvPr>
          <p:cNvSpPr txBox="1"/>
          <p:nvPr/>
        </p:nvSpPr>
        <p:spPr>
          <a:xfrm>
            <a:off x="9278113" y="2852173"/>
            <a:ext cx="1919327" cy="443436"/>
          </a:xfrm>
          <a:prstGeom prst="rect">
            <a:avLst/>
          </a:prstGeom>
          <a:noFill/>
          <a:ln>
            <a:noFill/>
          </a:ln>
        </p:spPr>
        <p:txBody>
          <a:bodyPr wrap="square">
            <a:spAutoFit/>
          </a:bodyPr>
          <a:lstStyle/>
          <a:p>
            <a:r>
              <a:rPr lang="en-GB" b="1" dirty="0"/>
              <a:t>Walking for travel </a:t>
            </a:r>
            <a:endParaRPr lang="en-GB" dirty="0"/>
          </a:p>
        </p:txBody>
      </p:sp>
      <p:sp>
        <p:nvSpPr>
          <p:cNvPr id="12" name="TextBox 11">
            <a:extLst>
              <a:ext uri="{FF2B5EF4-FFF2-40B4-BE49-F238E27FC236}">
                <a16:creationId xmlns:a16="http://schemas.microsoft.com/office/drawing/2014/main" id="{87271BB3-8A27-4574-96CC-193CB855A68C}"/>
              </a:ext>
            </a:extLst>
          </p:cNvPr>
          <p:cNvSpPr txBox="1"/>
          <p:nvPr/>
        </p:nvSpPr>
        <p:spPr>
          <a:xfrm>
            <a:off x="9278113" y="1951195"/>
            <a:ext cx="2021389" cy="443436"/>
          </a:xfrm>
          <a:prstGeom prst="rect">
            <a:avLst/>
          </a:prstGeom>
          <a:noFill/>
          <a:ln>
            <a:noFill/>
          </a:ln>
        </p:spPr>
        <p:txBody>
          <a:bodyPr wrap="square">
            <a:spAutoFit/>
          </a:bodyPr>
          <a:lstStyle/>
          <a:p>
            <a:r>
              <a:rPr kumimoji="0" lang="en-GB" sz="1800" b="1" i="0" u="none" strike="noStrike" kern="1200" cap="none" spc="0" normalizeH="0" baseline="0" noProof="0" dirty="0">
                <a:ln>
                  <a:noFill/>
                </a:ln>
                <a:effectLst/>
                <a:uLnTx/>
                <a:uFillTx/>
                <a:latin typeface="Calibri" panose="020F0502020204030204"/>
                <a:ea typeface="+mn-ea"/>
                <a:cs typeface="+mn-cs"/>
              </a:rPr>
              <a:t>Walking for leisure </a:t>
            </a:r>
            <a:endParaRPr lang="en-GB" dirty="0"/>
          </a:p>
        </p:txBody>
      </p:sp>
      <p:sp>
        <p:nvSpPr>
          <p:cNvPr id="14" name="TextBox 13">
            <a:extLst>
              <a:ext uri="{FF2B5EF4-FFF2-40B4-BE49-F238E27FC236}">
                <a16:creationId xmlns:a16="http://schemas.microsoft.com/office/drawing/2014/main" id="{A8688DF3-AC86-408F-A50A-57F93898C27B}"/>
              </a:ext>
            </a:extLst>
          </p:cNvPr>
          <p:cNvSpPr txBox="1"/>
          <p:nvPr/>
        </p:nvSpPr>
        <p:spPr>
          <a:xfrm>
            <a:off x="9278113" y="2338047"/>
            <a:ext cx="1329637" cy="443436"/>
          </a:xfrm>
          <a:prstGeom prst="rect">
            <a:avLst/>
          </a:prstGeom>
          <a:noFill/>
          <a:ln>
            <a:noFill/>
          </a:ln>
        </p:spPr>
        <p:txBody>
          <a:bodyPr wrap="square">
            <a:spAutoFit/>
          </a:bodyPr>
          <a:lstStyle/>
          <a:p>
            <a:r>
              <a:rPr lang="en-GB" b="1" dirty="0"/>
              <a:t>Active play </a:t>
            </a:r>
            <a:endParaRPr lang="en-GB" dirty="0"/>
          </a:p>
        </p:txBody>
      </p:sp>
      <p:sp>
        <p:nvSpPr>
          <p:cNvPr id="15" name="TextBox 14">
            <a:extLst>
              <a:ext uri="{FF2B5EF4-FFF2-40B4-BE49-F238E27FC236}">
                <a16:creationId xmlns:a16="http://schemas.microsoft.com/office/drawing/2014/main" id="{AF10586C-F655-44AC-91EF-F70DD47F9BE6}"/>
              </a:ext>
            </a:extLst>
          </p:cNvPr>
          <p:cNvSpPr txBox="1"/>
          <p:nvPr/>
        </p:nvSpPr>
        <p:spPr>
          <a:xfrm>
            <a:off x="9290305" y="3589790"/>
            <a:ext cx="2021389" cy="443436"/>
          </a:xfrm>
          <a:prstGeom prst="rect">
            <a:avLst/>
          </a:prstGeom>
          <a:noFill/>
          <a:ln>
            <a:noFill/>
          </a:ln>
        </p:spPr>
        <p:txBody>
          <a:bodyPr wrap="square">
            <a:spAutoFit/>
          </a:bodyPr>
          <a:lstStyle/>
          <a:p>
            <a:r>
              <a:rPr kumimoji="0" lang="en-GB" sz="1800" b="1" i="0" u="none" strike="noStrike" kern="1200" cap="none" spc="0" normalizeH="0" baseline="0" noProof="0" dirty="0">
                <a:ln>
                  <a:noFill/>
                </a:ln>
                <a:effectLst/>
                <a:uLnTx/>
                <a:uFillTx/>
                <a:latin typeface="Calibri" panose="020F0502020204030204"/>
                <a:ea typeface="+mn-ea"/>
                <a:cs typeface="+mn-cs"/>
              </a:rPr>
              <a:t>Cycling &amp; scooting</a:t>
            </a:r>
            <a:endParaRPr lang="en-GB" dirty="0"/>
          </a:p>
        </p:txBody>
      </p:sp>
      <p:sp>
        <p:nvSpPr>
          <p:cNvPr id="16" name="TextBox 15">
            <a:extLst>
              <a:ext uri="{FF2B5EF4-FFF2-40B4-BE49-F238E27FC236}">
                <a16:creationId xmlns:a16="http://schemas.microsoft.com/office/drawing/2014/main" id="{554C65A8-19AF-49D9-B601-DBA550D020C8}"/>
              </a:ext>
            </a:extLst>
          </p:cNvPr>
          <p:cNvSpPr txBox="1"/>
          <p:nvPr/>
        </p:nvSpPr>
        <p:spPr>
          <a:xfrm>
            <a:off x="9278113" y="1664443"/>
            <a:ext cx="807988" cy="443436"/>
          </a:xfrm>
          <a:prstGeom prst="rect">
            <a:avLst/>
          </a:prstGeom>
          <a:noFill/>
          <a:ln>
            <a:noFill/>
          </a:ln>
        </p:spPr>
        <p:txBody>
          <a:bodyPr wrap="square">
            <a:spAutoFit/>
          </a:bodyPr>
          <a:lstStyle/>
          <a:p>
            <a:r>
              <a:rPr kumimoji="0" lang="en-GB" sz="1800" b="1" i="0" u="none" strike="noStrike" kern="1200" cap="none" spc="0" normalizeH="0" baseline="0" noProof="0" dirty="0">
                <a:ln>
                  <a:noFill/>
                </a:ln>
                <a:effectLst/>
                <a:uLnTx/>
                <a:uFillTx/>
                <a:latin typeface="Calibri" panose="020F0502020204030204"/>
                <a:ea typeface="+mn-ea"/>
                <a:cs typeface="+mn-cs"/>
              </a:rPr>
              <a:t>Dance </a:t>
            </a:r>
            <a:endParaRPr lang="en-GB" dirty="0"/>
          </a:p>
        </p:txBody>
      </p:sp>
      <p:sp>
        <p:nvSpPr>
          <p:cNvPr id="18" name="TextBox 17">
            <a:extLst>
              <a:ext uri="{FF2B5EF4-FFF2-40B4-BE49-F238E27FC236}">
                <a16:creationId xmlns:a16="http://schemas.microsoft.com/office/drawing/2014/main" id="{98F319F2-287E-46D3-8B21-72493FE6BE2E}"/>
              </a:ext>
            </a:extLst>
          </p:cNvPr>
          <p:cNvSpPr txBox="1"/>
          <p:nvPr/>
        </p:nvSpPr>
        <p:spPr>
          <a:xfrm>
            <a:off x="9278113" y="1328929"/>
            <a:ext cx="1919327" cy="443436"/>
          </a:xfrm>
          <a:prstGeom prst="rect">
            <a:avLst/>
          </a:prstGeom>
          <a:noFill/>
          <a:ln>
            <a:noFill/>
          </a:ln>
        </p:spPr>
        <p:txBody>
          <a:bodyPr wrap="square">
            <a:spAutoFit/>
          </a:bodyPr>
          <a:lstStyle/>
          <a:p>
            <a:r>
              <a:rPr lang="en-GB" b="1" dirty="0"/>
              <a:t>Fitness activities </a:t>
            </a:r>
            <a:endParaRPr lang="en-GB" dirty="0"/>
          </a:p>
        </p:txBody>
      </p:sp>
      <p:cxnSp>
        <p:nvCxnSpPr>
          <p:cNvPr id="3" name="Straight Connector 2">
            <a:extLst>
              <a:ext uri="{FF2B5EF4-FFF2-40B4-BE49-F238E27FC236}">
                <a16:creationId xmlns:a16="http://schemas.microsoft.com/office/drawing/2014/main" id="{EF880DF1-E2F1-48CA-934F-E305F435A781}"/>
              </a:ext>
            </a:extLst>
          </p:cNvPr>
          <p:cNvCxnSpPr>
            <a:cxnSpLocks/>
          </p:cNvCxnSpPr>
          <p:nvPr/>
        </p:nvCxnSpPr>
        <p:spPr>
          <a:xfrm>
            <a:off x="9315821" y="4591003"/>
            <a:ext cx="0" cy="248826"/>
          </a:xfrm>
          <a:prstGeom prst="line">
            <a:avLst/>
          </a:prstGeom>
          <a:ln w="38100">
            <a:solidFill>
              <a:srgbClr val="95888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DD42196-9164-47C0-B7DD-9B17CFA83681}"/>
              </a:ext>
            </a:extLst>
          </p:cNvPr>
          <p:cNvCxnSpPr>
            <a:cxnSpLocks/>
          </p:cNvCxnSpPr>
          <p:nvPr/>
        </p:nvCxnSpPr>
        <p:spPr>
          <a:xfrm>
            <a:off x="9303630" y="2949478"/>
            <a:ext cx="0" cy="248826"/>
          </a:xfrm>
          <a:prstGeom prst="line">
            <a:avLst/>
          </a:prstGeom>
          <a:ln w="38100">
            <a:solidFill>
              <a:srgbClr val="01425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D298E6-2818-4C36-8266-105C44A20B68}"/>
              </a:ext>
            </a:extLst>
          </p:cNvPr>
          <p:cNvCxnSpPr>
            <a:cxnSpLocks/>
          </p:cNvCxnSpPr>
          <p:nvPr/>
        </p:nvCxnSpPr>
        <p:spPr>
          <a:xfrm>
            <a:off x="9303629" y="2435352"/>
            <a:ext cx="0" cy="248826"/>
          </a:xfrm>
          <a:prstGeom prst="line">
            <a:avLst/>
          </a:prstGeom>
          <a:ln w="38100">
            <a:solidFill>
              <a:srgbClr val="7C498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FE6A78-B774-4F5B-9ED4-CE2CC090D6C8}"/>
              </a:ext>
            </a:extLst>
          </p:cNvPr>
          <p:cNvCxnSpPr>
            <a:cxnSpLocks/>
          </p:cNvCxnSpPr>
          <p:nvPr/>
        </p:nvCxnSpPr>
        <p:spPr>
          <a:xfrm>
            <a:off x="9303628" y="2048502"/>
            <a:ext cx="0" cy="248826"/>
          </a:xfrm>
          <a:prstGeom prst="line">
            <a:avLst/>
          </a:prstGeom>
          <a:ln w="38100">
            <a:solidFill>
              <a:srgbClr val="37888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832FAF-0193-4FCD-B833-73D16E864F55}"/>
              </a:ext>
            </a:extLst>
          </p:cNvPr>
          <p:cNvCxnSpPr>
            <a:cxnSpLocks/>
          </p:cNvCxnSpPr>
          <p:nvPr/>
        </p:nvCxnSpPr>
        <p:spPr>
          <a:xfrm>
            <a:off x="9315821" y="3685318"/>
            <a:ext cx="0" cy="248826"/>
          </a:xfrm>
          <a:prstGeom prst="line">
            <a:avLst/>
          </a:prstGeom>
          <a:ln w="38100">
            <a:solidFill>
              <a:srgbClr val="BDA4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4E2E6B-61F8-4330-B19D-978E06B6DC4E}"/>
              </a:ext>
            </a:extLst>
          </p:cNvPr>
          <p:cNvCxnSpPr>
            <a:cxnSpLocks/>
          </p:cNvCxnSpPr>
          <p:nvPr/>
        </p:nvCxnSpPr>
        <p:spPr>
          <a:xfrm>
            <a:off x="9303629" y="1737377"/>
            <a:ext cx="0" cy="248826"/>
          </a:xfrm>
          <a:prstGeom prst="line">
            <a:avLst/>
          </a:prstGeom>
          <a:ln w="38100">
            <a:solidFill>
              <a:srgbClr val="4BA57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2F8770-0B63-4728-9809-A7C149EF3136}"/>
              </a:ext>
            </a:extLst>
          </p:cNvPr>
          <p:cNvCxnSpPr>
            <a:cxnSpLocks/>
          </p:cNvCxnSpPr>
          <p:nvPr/>
        </p:nvCxnSpPr>
        <p:spPr>
          <a:xfrm>
            <a:off x="9303629" y="1401579"/>
            <a:ext cx="0" cy="248826"/>
          </a:xfrm>
          <a:prstGeom prst="line">
            <a:avLst/>
          </a:prstGeom>
          <a:ln w="38100">
            <a:solidFill>
              <a:srgbClr val="3CCEBF"/>
            </a:solidFill>
          </a:ln>
        </p:spPr>
        <p:style>
          <a:lnRef idx="1">
            <a:schemeClr val="accent1"/>
          </a:lnRef>
          <a:fillRef idx="0">
            <a:schemeClr val="accent1"/>
          </a:fillRef>
          <a:effectRef idx="0">
            <a:schemeClr val="accent1"/>
          </a:effectRef>
          <a:fontRef idx="minor">
            <a:schemeClr val="tx1"/>
          </a:fontRef>
        </p:style>
      </p:cxnSp>
      <p:graphicFrame>
        <p:nvGraphicFramePr>
          <p:cNvPr id="22" name="Chart Placeholder 21">
            <a:extLst>
              <a:ext uri="{FF2B5EF4-FFF2-40B4-BE49-F238E27FC236}">
                <a16:creationId xmlns:a16="http://schemas.microsoft.com/office/drawing/2014/main" id="{00000000-0008-0000-0200-000009000000}"/>
              </a:ext>
            </a:extLst>
          </p:cNvPr>
          <p:cNvGraphicFramePr>
            <a:graphicFrameLocks noGrp="1"/>
          </p:cNvGraphicFramePr>
          <p:nvPr>
            <p:ph type="chart" sz="quarter" idx="17"/>
            <p:extLst>
              <p:ext uri="{D42A27DB-BD31-4B8C-83A1-F6EECF244321}">
                <p14:modId xmlns:p14="http://schemas.microsoft.com/office/powerpoint/2010/main" val="774459806"/>
              </p:ext>
            </p:extLst>
          </p:nvPr>
        </p:nvGraphicFramePr>
        <p:xfrm>
          <a:off x="292100" y="1020763"/>
          <a:ext cx="9164638" cy="4637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177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293C06-ED82-4F3B-8590-8DE93C123887}"/>
              </a:ext>
            </a:extLst>
          </p:cNvPr>
          <p:cNvSpPr>
            <a:spLocks noGrp="1"/>
          </p:cNvSpPr>
          <p:nvPr>
            <p:ph type="title"/>
          </p:nvPr>
        </p:nvSpPr>
        <p:spPr>
          <a:xfrm>
            <a:off x="519219" y="1460395"/>
            <a:ext cx="5255289" cy="1325563"/>
          </a:xfrm>
        </p:spPr>
        <p:txBody>
          <a:bodyPr/>
          <a:lstStyle/>
          <a:p>
            <a:pPr>
              <a:lnSpc>
                <a:spcPct val="70000"/>
              </a:lnSpc>
            </a:pPr>
            <a:r>
              <a:rPr lang="en-GB" sz="7200" b="0" dirty="0">
                <a:solidFill>
                  <a:schemeClr val="tx1"/>
                </a:solidFill>
              </a:rPr>
              <a:t>What the data is telling us</a:t>
            </a:r>
          </a:p>
        </p:txBody>
      </p:sp>
      <p:pic>
        <p:nvPicPr>
          <p:cNvPr id="4" name="Graphic 3">
            <a:extLst>
              <a:ext uri="{FF2B5EF4-FFF2-40B4-BE49-F238E27FC236}">
                <a16:creationId xmlns:a16="http://schemas.microsoft.com/office/drawing/2014/main" id="{00EE8F51-2500-4AF7-96A8-37F1C7E3C43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02400" y="1786190"/>
            <a:ext cx="5071810" cy="5071810"/>
          </a:xfrm>
          <a:prstGeom prst="rect">
            <a:avLst/>
          </a:prstGeom>
        </p:spPr>
      </p:pic>
    </p:spTree>
    <p:extLst>
      <p:ext uri="{BB962C8B-B14F-4D97-AF65-F5344CB8AC3E}">
        <p14:creationId xmlns:p14="http://schemas.microsoft.com/office/powerpoint/2010/main" val="1180291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050A04-4A96-40D6-BCE1-EDACF6415194}"/>
              </a:ext>
            </a:extLst>
          </p:cNvPr>
          <p:cNvSpPr>
            <a:spLocks noGrp="1"/>
          </p:cNvSpPr>
          <p:nvPr>
            <p:ph type="body" sz="quarter" idx="14"/>
          </p:nvPr>
        </p:nvSpPr>
        <p:spPr/>
        <p:txBody>
          <a:bodyPr/>
          <a:lstStyle/>
          <a:p>
            <a:r>
              <a:rPr lang="en-GB" dirty="0"/>
              <a:t>The story so far</a:t>
            </a:r>
          </a:p>
        </p:txBody>
      </p:sp>
      <p:sp>
        <p:nvSpPr>
          <p:cNvPr id="5" name="Content Placeholder 14">
            <a:extLst>
              <a:ext uri="{FF2B5EF4-FFF2-40B4-BE49-F238E27FC236}">
                <a16:creationId xmlns:a16="http://schemas.microsoft.com/office/drawing/2014/main" id="{CA52D4C6-0BB3-43E6-BA07-6E698051E199}"/>
              </a:ext>
            </a:extLst>
          </p:cNvPr>
          <p:cNvSpPr txBox="1">
            <a:spLocks/>
          </p:cNvSpPr>
          <p:nvPr/>
        </p:nvSpPr>
        <p:spPr>
          <a:xfrm>
            <a:off x="400692" y="986319"/>
            <a:ext cx="11506933" cy="56372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GB" sz="1800" b="1" dirty="0"/>
              <a:t>Summary</a:t>
            </a:r>
          </a:p>
          <a:p>
            <a:pPr>
              <a:buClr>
                <a:schemeClr val="accent1"/>
              </a:buClr>
              <a:buFont typeface="Wingdings" panose="05000000000000000000" pitchFamily="2" charset="2"/>
              <a:buChar char="§"/>
            </a:pPr>
            <a:r>
              <a:rPr lang="en-GB" sz="1800" dirty="0"/>
              <a:t>Over half our CYP are not doing enough physical activity to benefit their health – 3 in 10 are less active</a:t>
            </a:r>
          </a:p>
          <a:p>
            <a:pPr>
              <a:buClr>
                <a:schemeClr val="accent1"/>
              </a:buClr>
              <a:buFont typeface="Wingdings" panose="05000000000000000000" pitchFamily="2" charset="2"/>
              <a:buChar char="§"/>
            </a:pPr>
            <a:r>
              <a:rPr lang="en-GB" sz="1800" dirty="0"/>
              <a:t>Girls, children in low affluence families and in years 3-4 and 9-11 experience lower levels of activity</a:t>
            </a:r>
          </a:p>
          <a:p>
            <a:pPr>
              <a:buClr>
                <a:schemeClr val="accent1"/>
              </a:buClr>
              <a:buFont typeface="Wingdings" panose="05000000000000000000" pitchFamily="2" charset="2"/>
              <a:buChar char="§"/>
            </a:pPr>
            <a:r>
              <a:rPr lang="en-GB" sz="1800" dirty="0"/>
              <a:t>Asian CYP also experience lower levels of activity</a:t>
            </a:r>
          </a:p>
          <a:p>
            <a:pPr>
              <a:buClr>
                <a:schemeClr val="accent1"/>
              </a:buClr>
              <a:buFont typeface="Wingdings" panose="05000000000000000000" pitchFamily="2" charset="2"/>
              <a:buChar char="§"/>
            </a:pPr>
            <a:r>
              <a:rPr lang="en-GB" sz="1800" dirty="0"/>
              <a:t>Inequalities exist at school… And outside of school</a:t>
            </a:r>
          </a:p>
          <a:p>
            <a:pPr>
              <a:buClr>
                <a:schemeClr val="accent1"/>
              </a:buClr>
              <a:buFont typeface="Wingdings" panose="05000000000000000000" pitchFamily="2" charset="2"/>
              <a:buChar char="§"/>
            </a:pPr>
            <a:r>
              <a:rPr lang="en-GB" sz="1800" dirty="0"/>
              <a:t>The pandemic has had a greater negative impact on the activity levels boys than girls</a:t>
            </a:r>
          </a:p>
          <a:p>
            <a:pPr>
              <a:buClr>
                <a:schemeClr val="accent1"/>
              </a:buClr>
              <a:buFont typeface="Wingdings" panose="05000000000000000000" pitchFamily="2" charset="2"/>
              <a:buChar char="§"/>
            </a:pPr>
            <a:r>
              <a:rPr lang="en-GB" sz="1800" dirty="0"/>
              <a:t>There seems to be greater inequality between boys and girls in years 3-6 </a:t>
            </a:r>
          </a:p>
          <a:p>
            <a:pPr>
              <a:buClr>
                <a:schemeClr val="accent1"/>
              </a:buClr>
              <a:buFont typeface="Wingdings" panose="05000000000000000000" pitchFamily="2" charset="2"/>
              <a:buChar char="§"/>
            </a:pPr>
            <a:r>
              <a:rPr lang="en-GB" sz="1800" dirty="0"/>
              <a:t>Children in low affluence families experience lower levels of activity between ages 11 and 16 though the inequality is wider outside of school</a:t>
            </a:r>
          </a:p>
          <a:p>
            <a:pPr marL="0" indent="0">
              <a:buClr>
                <a:schemeClr val="accent1"/>
              </a:buClr>
              <a:buNone/>
            </a:pPr>
            <a:r>
              <a:rPr lang="en-GB" sz="1800" b="1" dirty="0"/>
              <a:t>Questions</a:t>
            </a:r>
          </a:p>
          <a:p>
            <a:pPr>
              <a:buClr>
                <a:schemeClr val="accent1"/>
              </a:buClr>
              <a:buFont typeface="Wingdings" panose="05000000000000000000" pitchFamily="2" charset="2"/>
              <a:buChar char="§"/>
            </a:pPr>
            <a:r>
              <a:rPr lang="en-GB" sz="1800" dirty="0"/>
              <a:t>How much focus is there on CYP activity levels across UAs and upon the groups experiencing lower activity levels?</a:t>
            </a:r>
          </a:p>
          <a:p>
            <a:pPr>
              <a:buClr>
                <a:schemeClr val="accent1"/>
              </a:buClr>
              <a:buFont typeface="Wingdings" panose="05000000000000000000" pitchFamily="2" charset="2"/>
              <a:buChar char="§"/>
            </a:pPr>
            <a:r>
              <a:rPr lang="en-GB" sz="1800" dirty="0"/>
              <a:t>What do we know about the inequalities that are at play ‘in school’? What factors are causing these?  How aware are schools of the situation?</a:t>
            </a:r>
          </a:p>
          <a:p>
            <a:pPr>
              <a:buClr>
                <a:schemeClr val="accent1"/>
              </a:buClr>
              <a:buFont typeface="Wingdings" panose="05000000000000000000" pitchFamily="2" charset="2"/>
              <a:buChar char="§"/>
            </a:pPr>
            <a:r>
              <a:rPr lang="en-GB" sz="1800" dirty="0"/>
              <a:t>Though the data is limited, it seems that the gender inequality is greater in primary school aged children than secondary, why is this?</a:t>
            </a:r>
          </a:p>
          <a:p>
            <a:pPr>
              <a:buClr>
                <a:schemeClr val="accent1"/>
              </a:buClr>
              <a:buFont typeface="Wingdings" panose="05000000000000000000" pitchFamily="2" charset="2"/>
              <a:buChar char="§"/>
            </a:pPr>
            <a:r>
              <a:rPr lang="en-GB" sz="1800" dirty="0"/>
              <a:t>The pandemic is impacting on how children get their minutes, what might the long term implications of this be?</a:t>
            </a:r>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a:p>
            <a:pPr lvl="1">
              <a:buClr>
                <a:schemeClr val="accent1"/>
              </a:buClr>
              <a:buFont typeface="Wingdings" panose="05000000000000000000" pitchFamily="2" charset="2"/>
              <a:buChar char="§"/>
            </a:pPr>
            <a:endParaRPr lang="en-GB" sz="1800" dirty="0"/>
          </a:p>
          <a:p>
            <a:pPr>
              <a:buClr>
                <a:schemeClr val="accent1"/>
              </a:buClr>
              <a:buFont typeface="Wingdings" panose="05000000000000000000" pitchFamily="2" charset="2"/>
              <a:buChar char="§"/>
            </a:pPr>
            <a:endParaRPr lang="en-GB" sz="1800" dirty="0"/>
          </a:p>
        </p:txBody>
      </p:sp>
    </p:spTree>
    <p:extLst>
      <p:ext uri="{BB962C8B-B14F-4D97-AF65-F5344CB8AC3E}">
        <p14:creationId xmlns:p14="http://schemas.microsoft.com/office/powerpoint/2010/main" val="272649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EC5A97-7239-467D-AFBB-F73C59045934}"/>
              </a:ext>
            </a:extLst>
          </p:cNvPr>
          <p:cNvSpPr>
            <a:spLocks noGrp="1"/>
          </p:cNvSpPr>
          <p:nvPr>
            <p:ph type="title"/>
          </p:nvPr>
        </p:nvSpPr>
        <p:spPr>
          <a:xfrm>
            <a:off x="1411979" y="1973876"/>
            <a:ext cx="5539410" cy="1325563"/>
          </a:xfrm>
        </p:spPr>
        <p:txBody>
          <a:bodyPr/>
          <a:lstStyle/>
          <a:p>
            <a:r>
              <a:rPr lang="en-GB" sz="8000" b="0" dirty="0">
                <a:solidFill>
                  <a:schemeClr val="accent1"/>
                </a:solidFill>
              </a:rPr>
              <a:t>Contents</a:t>
            </a:r>
          </a:p>
        </p:txBody>
      </p:sp>
      <p:sp>
        <p:nvSpPr>
          <p:cNvPr id="4" name="Content Placeholder 3">
            <a:extLst>
              <a:ext uri="{FF2B5EF4-FFF2-40B4-BE49-F238E27FC236}">
                <a16:creationId xmlns:a16="http://schemas.microsoft.com/office/drawing/2014/main" id="{66125386-53EF-4B3A-BD91-CEB1A21FA535}"/>
              </a:ext>
            </a:extLst>
          </p:cNvPr>
          <p:cNvSpPr>
            <a:spLocks noGrp="1"/>
          </p:cNvSpPr>
          <p:nvPr>
            <p:ph idx="10"/>
          </p:nvPr>
        </p:nvSpPr>
        <p:spPr>
          <a:xfrm>
            <a:off x="6593358" y="1557429"/>
            <a:ext cx="4819436" cy="4654591"/>
          </a:xfrm>
        </p:spPr>
        <p:txBody>
          <a:bodyPr>
            <a:normAutofit/>
          </a:bodyPr>
          <a:lstStyle/>
          <a:p>
            <a:pPr marL="342900" indent="-342900">
              <a:buClr>
                <a:schemeClr val="accent1"/>
              </a:buClr>
              <a:buFont typeface="Wingdings" panose="05000000000000000000" pitchFamily="2" charset="2"/>
              <a:buChar char="§"/>
            </a:pPr>
            <a:r>
              <a:rPr lang="en-GB" dirty="0">
                <a:solidFill>
                  <a:schemeClr val="tx1"/>
                </a:solidFill>
                <a:hlinkClick r:id="rId3" action="ppaction://hlinksldjump"/>
              </a:rPr>
              <a:t>Data at whole population level</a:t>
            </a:r>
            <a:endParaRPr lang="en-GB" dirty="0">
              <a:solidFill>
                <a:schemeClr val="tx1"/>
              </a:solidFill>
            </a:endParaRPr>
          </a:p>
          <a:p>
            <a:pPr marL="342900" indent="-342900">
              <a:buClr>
                <a:schemeClr val="accent1"/>
              </a:buClr>
              <a:buFont typeface="Wingdings" panose="05000000000000000000" pitchFamily="2" charset="2"/>
              <a:buChar char="§"/>
            </a:pPr>
            <a:r>
              <a:rPr lang="en-GB" dirty="0">
                <a:solidFill>
                  <a:schemeClr val="tx1"/>
                </a:solidFill>
                <a:hlinkClick r:id="rId4" action="ppaction://hlinksldjump"/>
              </a:rPr>
              <a:t>Demographic groups</a:t>
            </a:r>
            <a:endParaRPr lang="en-GB" dirty="0">
              <a:solidFill>
                <a:schemeClr val="tx1"/>
              </a:solidFill>
            </a:endParaRPr>
          </a:p>
          <a:p>
            <a:pPr marL="342900" indent="-342900">
              <a:buClr>
                <a:schemeClr val="accent1"/>
              </a:buClr>
              <a:buFont typeface="Wingdings" panose="05000000000000000000" pitchFamily="2" charset="2"/>
              <a:buChar char="§"/>
            </a:pPr>
            <a:r>
              <a:rPr lang="en-GB" dirty="0">
                <a:solidFill>
                  <a:schemeClr val="tx1"/>
                </a:solidFill>
                <a:hlinkClick r:id="rId5" action="ppaction://hlinksldjump"/>
              </a:rPr>
              <a:t>Triple demographic groups</a:t>
            </a:r>
            <a:endParaRPr lang="en-GB" dirty="0">
              <a:solidFill>
                <a:schemeClr val="tx1"/>
              </a:solidFill>
            </a:endParaRPr>
          </a:p>
          <a:p>
            <a:pPr marL="342900" indent="-342900">
              <a:buClr>
                <a:schemeClr val="accent1"/>
              </a:buClr>
              <a:buFont typeface="Wingdings" panose="05000000000000000000" pitchFamily="2" charset="2"/>
              <a:buChar char="§"/>
            </a:pPr>
            <a:r>
              <a:rPr lang="en-GB" dirty="0">
                <a:solidFill>
                  <a:schemeClr val="tx1"/>
                </a:solidFill>
                <a:hlinkClick r:id="rId6" action="ppaction://hlinksldjump"/>
              </a:rPr>
              <a:t>Activities</a:t>
            </a:r>
            <a:endParaRPr lang="en-GB" dirty="0">
              <a:solidFill>
                <a:schemeClr val="tx1"/>
              </a:solidFill>
            </a:endParaRPr>
          </a:p>
          <a:p>
            <a:pPr marL="342900" indent="-342900">
              <a:buClr>
                <a:schemeClr val="accent1"/>
              </a:buClr>
              <a:buFont typeface="Wingdings" panose="05000000000000000000" pitchFamily="2" charset="2"/>
              <a:buChar char="§"/>
            </a:pPr>
            <a:r>
              <a:rPr lang="en-GB" dirty="0">
                <a:solidFill>
                  <a:schemeClr val="tx1"/>
                </a:solidFill>
                <a:hlinkClick r:id="rId7" action="ppaction://hlinksldjump"/>
              </a:rPr>
              <a:t>What the data is telling us</a:t>
            </a:r>
            <a:endParaRPr lang="en-GB" dirty="0">
              <a:solidFill>
                <a:schemeClr val="tx1"/>
              </a:solidFill>
            </a:endParaRPr>
          </a:p>
          <a:p>
            <a:pPr marL="0" indent="0">
              <a:buNone/>
            </a:pPr>
            <a:endParaRPr lang="en-GB" sz="1800" dirty="0"/>
          </a:p>
        </p:txBody>
      </p:sp>
    </p:spTree>
    <p:extLst>
      <p:ext uri="{BB962C8B-B14F-4D97-AF65-F5344CB8AC3E}">
        <p14:creationId xmlns:p14="http://schemas.microsoft.com/office/powerpoint/2010/main" val="110065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F34C-538C-44C6-A4E4-DD37B7B6B9F3}"/>
              </a:ext>
            </a:extLst>
          </p:cNvPr>
          <p:cNvSpPr>
            <a:spLocks noGrp="1"/>
          </p:cNvSpPr>
          <p:nvPr>
            <p:ph type="title"/>
          </p:nvPr>
        </p:nvSpPr>
        <p:spPr>
          <a:xfrm>
            <a:off x="5947126" y="2341409"/>
            <a:ext cx="5539410" cy="1325563"/>
          </a:xfrm>
        </p:spPr>
        <p:txBody>
          <a:bodyPr>
            <a:noAutofit/>
          </a:bodyPr>
          <a:lstStyle/>
          <a:p>
            <a:pPr algn="r">
              <a:lnSpc>
                <a:spcPct val="70000"/>
              </a:lnSpc>
            </a:pPr>
            <a:r>
              <a:rPr lang="en-GB" sz="7200" b="0" dirty="0"/>
              <a:t>Data at whole population level</a:t>
            </a:r>
          </a:p>
        </p:txBody>
      </p:sp>
      <p:pic>
        <p:nvPicPr>
          <p:cNvPr id="4" name="Graphic 10">
            <a:extLst>
              <a:ext uri="{FF2B5EF4-FFF2-40B4-BE49-F238E27FC236}">
                <a16:creationId xmlns:a16="http://schemas.microsoft.com/office/drawing/2014/main" id="{128B644B-005F-9048-B44F-C418E6A2B0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6671" y="360962"/>
            <a:ext cx="5409761" cy="7655496"/>
          </a:xfrm>
          <a:prstGeom prst="rect">
            <a:avLst/>
          </a:prstGeom>
        </p:spPr>
      </p:pic>
    </p:spTree>
    <p:extLst>
      <p:ext uri="{BB962C8B-B14F-4D97-AF65-F5344CB8AC3E}">
        <p14:creationId xmlns:p14="http://schemas.microsoft.com/office/powerpoint/2010/main" val="139681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848CC-6AE5-4AB0-AB99-22D4A338BD43}"/>
              </a:ext>
            </a:extLst>
          </p:cNvPr>
          <p:cNvSpPr>
            <a:spLocks noGrp="1"/>
          </p:cNvSpPr>
          <p:nvPr>
            <p:ph type="body" sz="quarter" idx="11"/>
          </p:nvPr>
        </p:nvSpPr>
        <p:spPr/>
        <p:txBody>
          <a:bodyPr/>
          <a:lstStyle/>
          <a:p>
            <a:r>
              <a:rPr lang="en-GB" sz="4800" dirty="0"/>
              <a:t>Over half our CYP are not doing enough physical activity</a:t>
            </a:r>
          </a:p>
        </p:txBody>
      </p:sp>
      <p:graphicFrame>
        <p:nvGraphicFramePr>
          <p:cNvPr id="47" name="Chart Placeholder 21">
            <a:extLst>
              <a:ext uri="{FF2B5EF4-FFF2-40B4-BE49-F238E27FC236}">
                <a16:creationId xmlns:a16="http://schemas.microsoft.com/office/drawing/2014/main" id="{088E6C34-3FBF-4329-8E65-5321A45947BF}"/>
              </a:ext>
            </a:extLst>
          </p:cNvPr>
          <p:cNvGraphicFramePr>
            <a:graphicFrameLocks noGrp="1"/>
          </p:cNvGraphicFramePr>
          <p:nvPr>
            <p:ph type="chart" sz="quarter" idx="13"/>
            <p:extLst>
              <p:ext uri="{D42A27DB-BD31-4B8C-83A1-F6EECF244321}">
                <p14:modId xmlns:p14="http://schemas.microsoft.com/office/powerpoint/2010/main" val="3037100833"/>
              </p:ext>
            </p:extLst>
          </p:nvPr>
        </p:nvGraphicFramePr>
        <p:xfrm>
          <a:off x="166688" y="5456238"/>
          <a:ext cx="4187825" cy="40798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 Placeholder 55">
            <a:extLst>
              <a:ext uri="{FF2B5EF4-FFF2-40B4-BE49-F238E27FC236}">
                <a16:creationId xmlns:a16="http://schemas.microsoft.com/office/drawing/2014/main" id="{F0312805-C7B8-4D8C-A516-6F8C051F0916}"/>
              </a:ext>
            </a:extLst>
          </p:cNvPr>
          <p:cNvSpPr>
            <a:spLocks noGrp="1"/>
          </p:cNvSpPr>
          <p:nvPr>
            <p:ph type="body" sz="quarter" idx="16"/>
          </p:nvPr>
        </p:nvSpPr>
        <p:spPr/>
        <p:txBody>
          <a:bodyPr/>
          <a:lstStyle/>
          <a:p>
            <a:r>
              <a:rPr lang="en-GB" dirty="0"/>
              <a:t>Source: Active Lives Children and Young People Survey 2017-21</a:t>
            </a:r>
          </a:p>
        </p:txBody>
      </p:sp>
      <p:graphicFrame>
        <p:nvGraphicFramePr>
          <p:cNvPr id="12" name="Chart Placeholder 11">
            <a:extLst>
              <a:ext uri="{FF2B5EF4-FFF2-40B4-BE49-F238E27FC236}">
                <a16:creationId xmlns:a16="http://schemas.microsoft.com/office/drawing/2014/main" id="{F0CB4E9B-4412-4BEA-A6C3-8288FCE19EB9}"/>
              </a:ext>
            </a:extLst>
          </p:cNvPr>
          <p:cNvGraphicFramePr>
            <a:graphicFrameLocks noGrp="1"/>
          </p:cNvGraphicFramePr>
          <p:nvPr>
            <p:ph type="chart" sz="quarter" idx="17"/>
            <p:extLst>
              <p:ext uri="{D42A27DB-BD31-4B8C-83A1-F6EECF244321}">
                <p14:modId xmlns:p14="http://schemas.microsoft.com/office/powerpoint/2010/main" val="2197114788"/>
              </p:ext>
            </p:extLst>
          </p:nvPr>
        </p:nvGraphicFramePr>
        <p:xfrm>
          <a:off x="704850" y="1360488"/>
          <a:ext cx="5614988" cy="4057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Placeholder 8">
            <a:extLst>
              <a:ext uri="{FF2B5EF4-FFF2-40B4-BE49-F238E27FC236}">
                <a16:creationId xmlns:a16="http://schemas.microsoft.com/office/drawing/2014/main" id="{00000000-0008-0000-0400-000009000000}"/>
              </a:ext>
            </a:extLst>
          </p:cNvPr>
          <p:cNvGraphicFramePr>
            <a:graphicFrameLocks noGrp="1"/>
          </p:cNvGraphicFramePr>
          <p:nvPr>
            <p:ph type="chart" sz="quarter" idx="18"/>
          </p:nvPr>
        </p:nvGraphicFramePr>
        <p:xfrm>
          <a:off x="6438900" y="1360488"/>
          <a:ext cx="5580063" cy="4057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590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F34C-538C-44C6-A4E4-DD37B7B6B9F3}"/>
              </a:ext>
            </a:extLst>
          </p:cNvPr>
          <p:cNvSpPr>
            <a:spLocks noGrp="1"/>
          </p:cNvSpPr>
          <p:nvPr>
            <p:ph type="title"/>
          </p:nvPr>
        </p:nvSpPr>
        <p:spPr>
          <a:xfrm>
            <a:off x="6869722" y="914400"/>
            <a:ext cx="4484078" cy="776288"/>
          </a:xfrm>
        </p:spPr>
        <p:txBody>
          <a:bodyPr>
            <a:noAutofit/>
          </a:bodyPr>
          <a:lstStyle/>
          <a:p>
            <a:pPr algn="r">
              <a:lnSpc>
                <a:spcPct val="70000"/>
              </a:lnSpc>
            </a:pPr>
            <a:r>
              <a:rPr lang="en-GB" sz="7200" b="0" dirty="0"/>
              <a:t>Demographic groups</a:t>
            </a:r>
          </a:p>
        </p:txBody>
      </p:sp>
      <p:sp>
        <p:nvSpPr>
          <p:cNvPr id="3" name="Content Placeholder 2">
            <a:extLst>
              <a:ext uri="{FF2B5EF4-FFF2-40B4-BE49-F238E27FC236}">
                <a16:creationId xmlns:a16="http://schemas.microsoft.com/office/drawing/2014/main" id="{4BF37F7F-567C-4A42-B033-833F96AA7377}"/>
              </a:ext>
            </a:extLst>
          </p:cNvPr>
          <p:cNvSpPr>
            <a:spLocks noGrp="1"/>
          </p:cNvSpPr>
          <p:nvPr>
            <p:ph idx="10"/>
          </p:nvPr>
        </p:nvSpPr>
        <p:spPr>
          <a:xfrm>
            <a:off x="6807729" y="2634712"/>
            <a:ext cx="4484077" cy="3236227"/>
          </a:xfrm>
        </p:spPr>
        <p:txBody>
          <a:bodyPr>
            <a:normAutofit/>
          </a:bodyPr>
          <a:lstStyle/>
          <a:p>
            <a:pPr marL="0" indent="0" algn="r">
              <a:buNone/>
            </a:pPr>
            <a:r>
              <a:rPr lang="en-GB" sz="2000" dirty="0"/>
              <a:t>Note that we’ve had to aggregate the data in places as the sample size is not large enough. For example, to analyse physical activity behaviour by 6 ethnicity groupings in the year 2020-21</a:t>
            </a:r>
          </a:p>
          <a:p>
            <a:pPr marL="0" indent="0" algn="r">
              <a:buNone/>
            </a:pPr>
            <a:r>
              <a:rPr lang="en-GB" sz="2000" dirty="0"/>
              <a:t>Instead, we have </a:t>
            </a:r>
            <a:r>
              <a:rPr lang="en-GB" sz="2000" b="1" dirty="0">
                <a:solidFill>
                  <a:schemeClr val="accent6"/>
                </a:solidFill>
              </a:rPr>
              <a:t>combined 4 years of data</a:t>
            </a:r>
            <a:r>
              <a:rPr lang="en-GB" sz="2000" dirty="0"/>
              <a:t> to give a larger sample size</a:t>
            </a:r>
          </a:p>
        </p:txBody>
      </p:sp>
      <p:pic>
        <p:nvPicPr>
          <p:cNvPr id="5" name="Graphic 4">
            <a:extLst>
              <a:ext uri="{FF2B5EF4-FFF2-40B4-BE49-F238E27FC236}">
                <a16:creationId xmlns:a16="http://schemas.microsoft.com/office/drawing/2014/main" id="{8C14F628-8303-491C-B74C-C1E38AF6C7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297213">
            <a:off x="2076566" y="2915089"/>
            <a:ext cx="2934821" cy="4153143"/>
          </a:xfrm>
          <a:prstGeom prst="rect">
            <a:avLst/>
          </a:prstGeom>
        </p:spPr>
      </p:pic>
      <p:pic>
        <p:nvPicPr>
          <p:cNvPr id="6" name="Picture 5" descr="Logo, company name&#10;&#10;Description automatically generated">
            <a:extLst>
              <a:ext uri="{FF2B5EF4-FFF2-40B4-BE49-F238E27FC236}">
                <a16:creationId xmlns:a16="http://schemas.microsoft.com/office/drawing/2014/main" id="{53FCDAF4-80A6-4BDD-A4B1-C7B0826F9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6065" y="5301254"/>
            <a:ext cx="1158718" cy="1284692"/>
          </a:xfrm>
          <a:prstGeom prst="rect">
            <a:avLst/>
          </a:prstGeom>
        </p:spPr>
      </p:pic>
    </p:spTree>
    <p:extLst>
      <p:ext uri="{BB962C8B-B14F-4D97-AF65-F5344CB8AC3E}">
        <p14:creationId xmlns:p14="http://schemas.microsoft.com/office/powerpoint/2010/main" val="405339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1"/>
          </p:nvPr>
        </p:nvSpPr>
        <p:spPr>
          <a:xfrm>
            <a:off x="205319" y="124067"/>
            <a:ext cx="9826727" cy="725455"/>
          </a:xfrm>
        </p:spPr>
        <p:txBody>
          <a:bodyPr/>
          <a:lstStyle/>
          <a:p>
            <a:r>
              <a:rPr lang="en-GB" sz="4800" dirty="0"/>
              <a:t>Girls, children in low affluence families and in years 3-4 experience lower levels of activity</a:t>
            </a:r>
          </a:p>
        </p:txBody>
      </p:sp>
      <p:sp>
        <p:nvSpPr>
          <p:cNvPr id="9" name="Text Placeholder 8">
            <a:extLst>
              <a:ext uri="{FF2B5EF4-FFF2-40B4-BE49-F238E27FC236}">
                <a16:creationId xmlns:a16="http://schemas.microsoft.com/office/drawing/2014/main" id="{6C58D6F0-C006-4B07-A5E3-6ACA3A6E7C61}"/>
              </a:ext>
            </a:extLst>
          </p:cNvPr>
          <p:cNvSpPr>
            <a:spLocks noGrp="1"/>
          </p:cNvSpPr>
          <p:nvPr>
            <p:ph type="body" sz="quarter" idx="16"/>
          </p:nvPr>
        </p:nvSpPr>
        <p:spPr>
          <a:xfrm>
            <a:off x="3429516" y="6276733"/>
            <a:ext cx="5799543" cy="310137"/>
          </a:xfrm>
        </p:spPr>
        <p:txBody>
          <a:bodyPr>
            <a:normAutofit/>
          </a:bodyPr>
          <a:lstStyle/>
          <a:p>
            <a:r>
              <a:rPr lang="en-GB" dirty="0"/>
              <a:t>Source: Sport England Active Lives Children and Young People Survey 2017-21 </a:t>
            </a:r>
            <a:r>
              <a:rPr lang="en-GB" dirty="0">
                <a:solidFill>
                  <a:srgbClr val="FF0000"/>
                </a:solidFill>
              </a:rPr>
              <a:t>combined</a:t>
            </a:r>
          </a:p>
          <a:p>
            <a:endParaRPr lang="en-GB" dirty="0"/>
          </a:p>
        </p:txBody>
      </p:sp>
      <p:graphicFrame>
        <p:nvGraphicFramePr>
          <p:cNvPr id="10" name="Chart Placeholder 9">
            <a:extLst>
              <a:ext uri="{FF2B5EF4-FFF2-40B4-BE49-F238E27FC236}">
                <a16:creationId xmlns:a16="http://schemas.microsoft.com/office/drawing/2014/main" id="{00000000-0008-0000-0700-000004000000}"/>
              </a:ext>
            </a:extLst>
          </p:cNvPr>
          <p:cNvGraphicFramePr>
            <a:graphicFrameLocks noGrp="1"/>
          </p:cNvGraphicFramePr>
          <p:nvPr>
            <p:ph type="chart" sz="quarter" idx="10"/>
            <p:extLst>
              <p:ext uri="{D42A27DB-BD31-4B8C-83A1-F6EECF244321}">
                <p14:modId xmlns:p14="http://schemas.microsoft.com/office/powerpoint/2010/main" val="3460183925"/>
              </p:ext>
            </p:extLst>
          </p:nvPr>
        </p:nvGraphicFramePr>
        <p:xfrm>
          <a:off x="998538" y="1036638"/>
          <a:ext cx="11010900" cy="470817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Logo, company name&#10;&#10;Description automatically generated">
            <a:extLst>
              <a:ext uri="{FF2B5EF4-FFF2-40B4-BE49-F238E27FC236}">
                <a16:creationId xmlns:a16="http://schemas.microsoft.com/office/drawing/2014/main" id="{9B43F5BB-F1E1-514D-9C35-00C73CB8A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841" y="4963886"/>
            <a:ext cx="1044050" cy="1157558"/>
          </a:xfrm>
          <a:prstGeom prst="rect">
            <a:avLst/>
          </a:prstGeom>
        </p:spPr>
      </p:pic>
    </p:spTree>
    <p:extLst>
      <p:ext uri="{BB962C8B-B14F-4D97-AF65-F5344CB8AC3E}">
        <p14:creationId xmlns:p14="http://schemas.microsoft.com/office/powerpoint/2010/main" val="411037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1"/>
          </p:nvPr>
        </p:nvSpPr>
        <p:spPr>
          <a:xfrm>
            <a:off x="205319" y="124067"/>
            <a:ext cx="9826727" cy="725455"/>
          </a:xfrm>
        </p:spPr>
        <p:txBody>
          <a:bodyPr/>
          <a:lstStyle/>
          <a:p>
            <a:r>
              <a:rPr lang="en-GB" dirty="0"/>
              <a:t>Asian CYP experience lower levels of activity</a:t>
            </a:r>
          </a:p>
        </p:txBody>
      </p:sp>
      <p:sp>
        <p:nvSpPr>
          <p:cNvPr id="5" name="Text Placeholder 4">
            <a:extLst>
              <a:ext uri="{FF2B5EF4-FFF2-40B4-BE49-F238E27FC236}">
                <a16:creationId xmlns:a16="http://schemas.microsoft.com/office/drawing/2014/main" id="{3DC477A1-C9B2-4915-B191-DEF3034D433A}"/>
              </a:ext>
            </a:extLst>
          </p:cNvPr>
          <p:cNvSpPr>
            <a:spLocks noGrp="1"/>
          </p:cNvSpPr>
          <p:nvPr>
            <p:ph type="body" sz="quarter" idx="16"/>
          </p:nvPr>
        </p:nvSpPr>
        <p:spPr>
          <a:xfrm>
            <a:off x="3429516" y="6276733"/>
            <a:ext cx="5799543" cy="310137"/>
          </a:xfrm>
        </p:spPr>
        <p:txBody>
          <a:bodyPr>
            <a:normAutofit/>
          </a:bodyPr>
          <a:lstStyle/>
          <a:p>
            <a:r>
              <a:rPr lang="en-GB" dirty="0"/>
              <a:t>Source: Sport England Active Lives Children and Young People Survey 2017-21 </a:t>
            </a:r>
            <a:r>
              <a:rPr lang="en-GB" b="1" dirty="0">
                <a:solidFill>
                  <a:schemeClr val="accent6"/>
                </a:solidFill>
              </a:rPr>
              <a:t>4 years combined</a:t>
            </a:r>
          </a:p>
        </p:txBody>
      </p:sp>
      <p:pic>
        <p:nvPicPr>
          <p:cNvPr id="10" name="Picture 9" descr="Logo, company name&#10;&#10;Description automatically generated">
            <a:extLst>
              <a:ext uri="{FF2B5EF4-FFF2-40B4-BE49-F238E27FC236}">
                <a16:creationId xmlns:a16="http://schemas.microsoft.com/office/drawing/2014/main" id="{C317FD12-01F7-424B-9638-283361733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841" y="4963886"/>
            <a:ext cx="1044050" cy="1157558"/>
          </a:xfrm>
          <a:prstGeom prst="rect">
            <a:avLst/>
          </a:prstGeom>
        </p:spPr>
      </p:pic>
      <p:graphicFrame>
        <p:nvGraphicFramePr>
          <p:cNvPr id="9" name="Chart Placeholder 8">
            <a:extLst>
              <a:ext uri="{FF2B5EF4-FFF2-40B4-BE49-F238E27FC236}">
                <a16:creationId xmlns:a16="http://schemas.microsoft.com/office/drawing/2014/main" id="{00000000-0008-0000-0B00-000005000000}"/>
              </a:ext>
            </a:extLst>
          </p:cNvPr>
          <p:cNvGraphicFramePr>
            <a:graphicFrameLocks noGrp="1"/>
          </p:cNvGraphicFramePr>
          <p:nvPr>
            <p:ph type="chart" sz="quarter" idx="10"/>
            <p:extLst>
              <p:ext uri="{D42A27DB-BD31-4B8C-83A1-F6EECF244321}">
                <p14:modId xmlns:p14="http://schemas.microsoft.com/office/powerpoint/2010/main" val="3326129728"/>
              </p:ext>
            </p:extLst>
          </p:nvPr>
        </p:nvGraphicFramePr>
        <p:xfrm>
          <a:off x="998538" y="1089069"/>
          <a:ext cx="11010900" cy="5032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40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1"/>
          </p:nvPr>
        </p:nvSpPr>
        <p:spPr>
          <a:xfrm>
            <a:off x="205319" y="124067"/>
            <a:ext cx="9826727" cy="725455"/>
          </a:xfrm>
        </p:spPr>
        <p:txBody>
          <a:bodyPr/>
          <a:lstStyle/>
          <a:p>
            <a:r>
              <a:rPr lang="en-GB" dirty="0"/>
              <a:t>Inequalities exist at school…</a:t>
            </a:r>
          </a:p>
        </p:txBody>
      </p:sp>
      <p:sp>
        <p:nvSpPr>
          <p:cNvPr id="9" name="Text Placeholder 8">
            <a:extLst>
              <a:ext uri="{FF2B5EF4-FFF2-40B4-BE49-F238E27FC236}">
                <a16:creationId xmlns:a16="http://schemas.microsoft.com/office/drawing/2014/main" id="{C1859E63-DA0D-47BB-B2D5-6EA3A245E6A1}"/>
              </a:ext>
            </a:extLst>
          </p:cNvPr>
          <p:cNvSpPr>
            <a:spLocks noGrp="1"/>
          </p:cNvSpPr>
          <p:nvPr>
            <p:ph type="body" sz="quarter" idx="16"/>
          </p:nvPr>
        </p:nvSpPr>
        <p:spPr>
          <a:xfrm>
            <a:off x="3429516" y="6276733"/>
            <a:ext cx="5799543" cy="310137"/>
          </a:xfrm>
        </p:spPr>
        <p:txBody>
          <a:bodyPr>
            <a:normAutofit/>
          </a:bodyPr>
          <a:lstStyle/>
          <a:p>
            <a:r>
              <a:rPr lang="en-GB" dirty="0"/>
              <a:t>Source: Sport England Active Lives Children and Young People Survey 2017-21 </a:t>
            </a:r>
            <a:r>
              <a:rPr lang="en-GB" dirty="0">
                <a:solidFill>
                  <a:srgbClr val="FF0000"/>
                </a:solidFill>
              </a:rPr>
              <a:t>combined</a:t>
            </a:r>
          </a:p>
        </p:txBody>
      </p:sp>
      <p:graphicFrame>
        <p:nvGraphicFramePr>
          <p:cNvPr id="8" name="Chart Placeholder 7">
            <a:extLst>
              <a:ext uri="{FF2B5EF4-FFF2-40B4-BE49-F238E27FC236}">
                <a16:creationId xmlns:a16="http://schemas.microsoft.com/office/drawing/2014/main" id="{93301299-C117-49EB-9362-1CDB78341DBE}"/>
              </a:ext>
            </a:extLst>
          </p:cNvPr>
          <p:cNvGraphicFramePr>
            <a:graphicFrameLocks noGrp="1"/>
          </p:cNvGraphicFramePr>
          <p:nvPr>
            <p:ph type="chart" sz="quarter" idx="10"/>
            <p:extLst>
              <p:ext uri="{D42A27DB-BD31-4B8C-83A1-F6EECF244321}">
                <p14:modId xmlns:p14="http://schemas.microsoft.com/office/powerpoint/2010/main" val="335390181"/>
              </p:ext>
            </p:extLst>
          </p:nvPr>
        </p:nvGraphicFramePr>
        <p:xfrm>
          <a:off x="998538" y="1036638"/>
          <a:ext cx="11010900" cy="486720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Logo, company name&#10;&#10;Description automatically generated">
            <a:extLst>
              <a:ext uri="{FF2B5EF4-FFF2-40B4-BE49-F238E27FC236}">
                <a16:creationId xmlns:a16="http://schemas.microsoft.com/office/drawing/2014/main" id="{3BC8C999-B082-AF4B-AC73-D29A69BBF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841" y="4963886"/>
            <a:ext cx="1044050" cy="1157558"/>
          </a:xfrm>
          <a:prstGeom prst="rect">
            <a:avLst/>
          </a:prstGeom>
        </p:spPr>
      </p:pic>
    </p:spTree>
    <p:extLst>
      <p:ext uri="{BB962C8B-B14F-4D97-AF65-F5344CB8AC3E}">
        <p14:creationId xmlns:p14="http://schemas.microsoft.com/office/powerpoint/2010/main" val="329112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F466A-4324-464A-A5EA-B11C1AF84137}"/>
              </a:ext>
            </a:extLst>
          </p:cNvPr>
          <p:cNvSpPr>
            <a:spLocks noGrp="1"/>
          </p:cNvSpPr>
          <p:nvPr>
            <p:ph type="body" sz="quarter" idx="11"/>
          </p:nvPr>
        </p:nvSpPr>
        <p:spPr>
          <a:xfrm>
            <a:off x="205319" y="124067"/>
            <a:ext cx="9826727" cy="725455"/>
          </a:xfrm>
        </p:spPr>
        <p:txBody>
          <a:bodyPr/>
          <a:lstStyle/>
          <a:p>
            <a:r>
              <a:rPr lang="en-GB" dirty="0"/>
              <a:t>And outside of school</a:t>
            </a:r>
          </a:p>
        </p:txBody>
      </p:sp>
      <p:sp>
        <p:nvSpPr>
          <p:cNvPr id="9" name="Text Placeholder 8">
            <a:extLst>
              <a:ext uri="{FF2B5EF4-FFF2-40B4-BE49-F238E27FC236}">
                <a16:creationId xmlns:a16="http://schemas.microsoft.com/office/drawing/2014/main" id="{42D40236-5163-449C-B04F-8788F6A73196}"/>
              </a:ext>
            </a:extLst>
          </p:cNvPr>
          <p:cNvSpPr>
            <a:spLocks noGrp="1"/>
          </p:cNvSpPr>
          <p:nvPr>
            <p:ph type="body" sz="quarter" idx="16"/>
          </p:nvPr>
        </p:nvSpPr>
        <p:spPr>
          <a:xfrm>
            <a:off x="3429516" y="6276733"/>
            <a:ext cx="5799543" cy="310137"/>
          </a:xfrm>
        </p:spPr>
        <p:txBody>
          <a:bodyPr>
            <a:normAutofit/>
          </a:bodyPr>
          <a:lstStyle/>
          <a:p>
            <a:r>
              <a:rPr lang="en-GB" dirty="0"/>
              <a:t>Source: Sport England Active Lives Children and Young People Survey 2017-21 </a:t>
            </a:r>
            <a:r>
              <a:rPr lang="en-GB" dirty="0">
                <a:solidFill>
                  <a:srgbClr val="FF0000"/>
                </a:solidFill>
              </a:rPr>
              <a:t>combined</a:t>
            </a:r>
          </a:p>
          <a:p>
            <a:endParaRPr lang="en-GB" dirty="0"/>
          </a:p>
        </p:txBody>
      </p:sp>
      <p:graphicFrame>
        <p:nvGraphicFramePr>
          <p:cNvPr id="7" name="Chart Placeholder 6">
            <a:extLst>
              <a:ext uri="{FF2B5EF4-FFF2-40B4-BE49-F238E27FC236}">
                <a16:creationId xmlns:a16="http://schemas.microsoft.com/office/drawing/2014/main" id="{026BD339-7EAE-4457-848E-208A6CAAF16E}"/>
              </a:ext>
            </a:extLst>
          </p:cNvPr>
          <p:cNvGraphicFramePr>
            <a:graphicFrameLocks noGrp="1"/>
          </p:cNvGraphicFramePr>
          <p:nvPr>
            <p:ph type="chart" sz="quarter" idx="10"/>
          </p:nvPr>
        </p:nvGraphicFramePr>
        <p:xfrm>
          <a:off x="998538" y="1036638"/>
          <a:ext cx="11010900" cy="50323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Logo, company name&#10;&#10;Description automatically generated">
            <a:extLst>
              <a:ext uri="{FF2B5EF4-FFF2-40B4-BE49-F238E27FC236}">
                <a16:creationId xmlns:a16="http://schemas.microsoft.com/office/drawing/2014/main" id="{6F336E14-4ACE-EA45-854E-8497C923E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841" y="4963886"/>
            <a:ext cx="1044050" cy="1157558"/>
          </a:xfrm>
          <a:prstGeom prst="rect">
            <a:avLst/>
          </a:prstGeom>
        </p:spPr>
      </p:pic>
    </p:spTree>
    <p:extLst>
      <p:ext uri="{BB962C8B-B14F-4D97-AF65-F5344CB8AC3E}">
        <p14:creationId xmlns:p14="http://schemas.microsoft.com/office/powerpoint/2010/main" val="2448984673"/>
      </p:ext>
    </p:extLst>
  </p:cSld>
  <p:clrMapOvr>
    <a:masterClrMapping/>
  </p:clrMapOvr>
</p:sld>
</file>

<file path=ppt/theme/theme1.xml><?xml version="1.0" encoding="utf-8"?>
<a:theme xmlns:a="http://schemas.openxmlformats.org/drawingml/2006/main" name="Office Theme">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Section Break A">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BD042BBC50D140AE0BF8B7475AD977" ma:contentTypeVersion="10" ma:contentTypeDescription="Create a new document." ma:contentTypeScope="" ma:versionID="78fe16c037b7478acf50cb1e6c3be15f">
  <xsd:schema xmlns:xsd="http://www.w3.org/2001/XMLSchema" xmlns:xs="http://www.w3.org/2001/XMLSchema" xmlns:p="http://schemas.microsoft.com/office/2006/metadata/properties" xmlns:ns2="8363d69a-d4f9-49d0-85e6-39e465dcec4b" targetNamespace="http://schemas.microsoft.com/office/2006/metadata/properties" ma:root="true" ma:fieldsID="ce7ca06c475276c7c0b4ace09928ca24" ns2:_="">
    <xsd:import namespace="8363d69a-d4f9-49d0-85e6-39e465dcec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3d69a-d4f9-49d0-85e6-39e465dcec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1261BA-4D3B-4E06-AD2E-90177D11E4F6}">
  <ds:schemaRefs>
    <ds:schemaRef ds:uri="http://schemas.microsoft.com/sharepoint/v3/contenttype/forms"/>
  </ds:schemaRefs>
</ds:datastoreItem>
</file>

<file path=customXml/itemProps2.xml><?xml version="1.0" encoding="utf-8"?>
<ds:datastoreItem xmlns:ds="http://schemas.openxmlformats.org/officeDocument/2006/customXml" ds:itemID="{EA888B92-D63F-46C2-B9C0-E1902F237CF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A1195FC-9F12-4F9A-9DD5-094BCB72D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3d69a-d4f9-49d0-85e6-39e465dce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39765</TotalTime>
  <Words>874</Words>
  <Application>Microsoft Office PowerPoint</Application>
  <PresentationFormat>Widescreen</PresentationFormat>
  <Paragraphs>111</Paragraphs>
  <Slides>18</Slides>
  <Notes>15</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3_Section Break A</vt:lpstr>
      <vt:lpstr>PowerPoint Presentation</vt:lpstr>
      <vt:lpstr>Contents</vt:lpstr>
      <vt:lpstr>Data at whole population level</vt:lpstr>
      <vt:lpstr>PowerPoint Presentation</vt:lpstr>
      <vt:lpstr>Demographic groups</vt:lpstr>
      <vt:lpstr>PowerPoint Presentation</vt:lpstr>
      <vt:lpstr>PowerPoint Presentation</vt:lpstr>
      <vt:lpstr>PowerPoint Presentation</vt:lpstr>
      <vt:lpstr>PowerPoint Presentation</vt:lpstr>
      <vt:lpstr>PowerPoint Presentation</vt:lpstr>
      <vt:lpstr>Triple demographic groups</vt:lpstr>
      <vt:lpstr>PowerPoint Presentation</vt:lpstr>
      <vt:lpstr>PowerPoint Presentation</vt:lpstr>
      <vt:lpstr>PowerPoint Presentation</vt:lpstr>
      <vt:lpstr>Activities</vt:lpstr>
      <vt:lpstr>PowerPoint Presentation</vt:lpstr>
      <vt:lpstr>What the data is telling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Hird</dc:creator>
  <cp:lastModifiedBy>Nicole Emmanuel</cp:lastModifiedBy>
  <cp:revision>977</cp:revision>
  <dcterms:created xsi:type="dcterms:W3CDTF">2020-12-15T14:44:20Z</dcterms:created>
  <dcterms:modified xsi:type="dcterms:W3CDTF">2022-10-31T10:19:51Z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0x010100B8BD042BBC50D140AE0BF8B7475AD977</vt:lpwstr>
  </property>
</Properties>
</file>